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Lst>
  <p:sldSz cy="5143500" cx="9144000"/>
  <p:notesSz cx="6858000" cy="9144000"/>
  <p:embeddedFontLst>
    <p:embeddedFont>
      <p:font typeface="Average"/>
      <p:regular r:id="rId49"/>
    </p:embeddedFont>
    <p:embeddedFont>
      <p:font typeface="Oswald"/>
      <p:regular r:id="rId50"/>
      <p:bold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52" roundtripDataSignature="AMtx7mj3UjQygZTBexwV1dIzw5GAJgFb4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283CF1-DDF4-4C14-AF99-08C59942FB9A}">
  <a:tblStyle styleId="{9B283CF1-DDF4-4C14-AF99-08C59942FB9A}"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font" Target="fonts/Average-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Oswald-bold.fntdata"/><Relationship Id="rId50" Type="http://schemas.openxmlformats.org/officeDocument/2006/relationships/font" Target="fonts/Oswald-regular.fntdata"/><Relationship Id="rId52" Type="http://customschemas.google.com/relationships/presentationmetadata" Target="meta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1f4e3d3d99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g31f4e3d3d99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264f5977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3264f5977a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264f5977a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3264f5977a2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18bb03341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g318bb03341f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18bb03341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g318bb03341f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1afdb7f16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g31afdb7f163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2beced788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g32beced788e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2beced788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g32beced788e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1f4e3d3d99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g31f4e3d3d99_0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1f4e3d3d99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g31f4e3d3d99_0_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2fa4b6ddb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g32fa4b6ddbd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2fa4b6ddb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g32fa4b6ddbd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2fa4b6ddb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g32fa4b6ddbd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2fa4b6ddb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g32fa4b6ddbd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32fa4b6ddbd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g32fa4b6ddbd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2fa4b6ddbd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g32fa4b6ddbd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31f4e3d3d99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6" name="Google Shape;526;g31f4e3d3d99_0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325da337b8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8" name="Google Shape;538;g325da337b8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325da337b8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0" name="Google Shape;550;g325da337b89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2" name="Google Shape;56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31f4e3d3d99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3" name="Google Shape;573;g31f4e3d3d99_0_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4" name="Google Shape;584;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1f4e3d3d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g31f4e3d3d9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1f4e3d3d9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g31f4e3d3d99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 name="Shape 9"/>
        <p:cNvGrpSpPr/>
        <p:nvPr/>
      </p:nvGrpSpPr>
      <p:grpSpPr>
        <a:xfrm>
          <a:off x="0" y="0"/>
          <a:ext cx="0" cy="0"/>
          <a:chOff x="0" y="0"/>
          <a:chExt cx="0" cy="0"/>
        </a:xfrm>
      </p:grpSpPr>
      <p:sp>
        <p:nvSpPr>
          <p:cNvPr id="10" name="Google Shape;10;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1" name="Google Shape;11;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2" name="Google Shape;12;p2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33"/>
          <p:cNvSpPr txBox="1"/>
          <p:nvPr>
            <p:ph hasCustomPrompt="1" type="title"/>
          </p:nvPr>
        </p:nvSpPr>
        <p:spPr>
          <a:xfrm>
            <a:off x="311700" y="1255275"/>
            <a:ext cx="8520600" cy="1890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p33"/>
          <p:cNvSpPr txBox="1"/>
          <p:nvPr>
            <p:ph idx="1" type="body"/>
          </p:nvPr>
        </p:nvSpPr>
        <p:spPr>
          <a:xfrm>
            <a:off x="311700" y="32284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2" name="Google Shape;52;p3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3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grpSp>
        <p:nvGrpSpPr>
          <p:cNvPr id="14" name="Google Shape;14;p25"/>
          <p:cNvGrpSpPr/>
          <p:nvPr/>
        </p:nvGrpSpPr>
        <p:grpSpPr>
          <a:xfrm>
            <a:off x="4350279" y="2855377"/>
            <a:ext cx="443589" cy="105632"/>
            <a:chOff x="4137525" y="2915950"/>
            <a:chExt cx="869100" cy="207000"/>
          </a:xfrm>
        </p:grpSpPr>
        <p:sp>
          <p:nvSpPr>
            <p:cNvPr id="15" name="Google Shape;15;p25"/>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5"/>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5"/>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 name="Google Shape;18;p25"/>
          <p:cNvSpPr txBox="1"/>
          <p:nvPr>
            <p:ph type="ctrTitle"/>
          </p:nvPr>
        </p:nvSpPr>
        <p:spPr>
          <a:xfrm>
            <a:off x="671258" y="990800"/>
            <a:ext cx="7801500" cy="17301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9" name="Google Shape;19;p25"/>
          <p:cNvSpPr txBox="1"/>
          <p:nvPr>
            <p:ph idx="1" type="subTitle"/>
          </p:nvPr>
        </p:nvSpPr>
        <p:spPr>
          <a:xfrm>
            <a:off x="671250" y="3174876"/>
            <a:ext cx="78015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0" name="Google Shape;20;p2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26"/>
          <p:cNvSpPr txBox="1"/>
          <p:nvPr>
            <p:ph type="title"/>
          </p:nvPr>
        </p:nvSpPr>
        <p:spPr>
          <a:xfrm>
            <a:off x="671250" y="2141250"/>
            <a:ext cx="7852200" cy="8610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3" name="Google Shape;23;p2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6" name="Google Shape;26;p2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 name="Google Shape;27;p2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8" name="Google Shape;28;p2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 name="Google Shape;31;p2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2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4" name="Google Shape;34;p2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5" name="Google Shape;35;p2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30"/>
          <p:cNvSpPr txBox="1"/>
          <p:nvPr>
            <p:ph type="title"/>
          </p:nvPr>
        </p:nvSpPr>
        <p:spPr>
          <a:xfrm>
            <a:off x="490250" y="526350"/>
            <a:ext cx="62271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38" name="Google Shape;38;p3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31"/>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 name="Google Shape;41;p3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31"/>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3" name="Google Shape;43;p31"/>
          <p:cNvSpPr txBox="1"/>
          <p:nvPr>
            <p:ph idx="1" type="subTitle"/>
          </p:nvPr>
        </p:nvSpPr>
        <p:spPr>
          <a:xfrm>
            <a:off x="265500" y="2845201"/>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3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5" name="Google Shape;45;p3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3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3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1pPr>
            <a:lvl2pPr lvl="1"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2pPr>
            <a:lvl3pPr lvl="2"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3pPr>
            <a:lvl4pPr lvl="3"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4pPr>
            <a:lvl5pPr lvl="4"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5pPr>
            <a:lvl6pPr lvl="5"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6pPr>
            <a:lvl7pPr lvl="6"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7pPr>
            <a:lvl8pPr lvl="7"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8pPr>
            <a:lvl9pPr lvl="8"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9pPr>
          </a:lstStyle>
          <a:p/>
        </p:txBody>
      </p:sp>
      <p:sp>
        <p:nvSpPr>
          <p:cNvPr id="7" name="Google Shape;7;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accent3"/>
              </a:buClr>
              <a:buSzPts val="1800"/>
              <a:buFont typeface="Average"/>
              <a:buChar char="●"/>
              <a:defRPr b="0" i="0" sz="1800" u="none" cap="none" strike="noStrike">
                <a:solidFill>
                  <a:schemeClr val="accent3"/>
                </a:solidFill>
                <a:latin typeface="Average"/>
                <a:ea typeface="Average"/>
                <a:cs typeface="Average"/>
                <a:sym typeface="Average"/>
              </a:defRPr>
            </a:lvl1pPr>
            <a:lvl2pPr indent="-317500" lvl="1" marL="9144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2pPr>
            <a:lvl3pPr indent="-317500" lvl="2" marL="13716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3pPr>
            <a:lvl4pPr indent="-317500" lvl="3" marL="18288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4pPr>
            <a:lvl5pPr indent="-317500" lvl="4" marL="22860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5pPr>
            <a:lvl6pPr indent="-317500" lvl="5" marL="27432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6pPr>
            <a:lvl7pPr indent="-317500" lvl="6" marL="32004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7pPr>
            <a:lvl8pPr indent="-317500" lvl="7" marL="36576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8pPr>
            <a:lvl9pPr indent="-317500" lvl="8" marL="41148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9pPr>
          </a:lstStyle>
          <a:p/>
        </p:txBody>
      </p:sp>
      <p:sp>
        <p:nvSpPr>
          <p:cNvPr id="8" name="Google Shape;8;p2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jp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23.png"/><Relationship Id="rId6"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53.png"/><Relationship Id="rId5" Type="http://schemas.openxmlformats.org/officeDocument/2006/relationships/image" Target="../media/image35.png"/><Relationship Id="rId6"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1.png"/><Relationship Id="rId4" Type="http://schemas.openxmlformats.org/officeDocument/2006/relationships/image" Target="../media/image17.png"/><Relationship Id="rId5"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image" Target="../media/image25.png"/><Relationship Id="rId5"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7.png"/><Relationship Id="rId4" Type="http://schemas.openxmlformats.org/officeDocument/2006/relationships/image" Target="../media/image22.png"/><Relationship Id="rId5"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0.png"/><Relationship Id="rId4" Type="http://schemas.openxmlformats.org/officeDocument/2006/relationships/image" Target="../media/image33.png"/><Relationship Id="rId9" Type="http://schemas.openxmlformats.org/officeDocument/2006/relationships/image" Target="../media/image3.png"/><Relationship Id="rId5" Type="http://schemas.openxmlformats.org/officeDocument/2006/relationships/image" Target="../media/image24.png"/><Relationship Id="rId6" Type="http://schemas.openxmlformats.org/officeDocument/2006/relationships/image" Target="../media/image30.png"/><Relationship Id="rId7" Type="http://schemas.openxmlformats.org/officeDocument/2006/relationships/image" Target="../media/image32.png"/><Relationship Id="rId8"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7.png"/><Relationship Id="rId4" Type="http://schemas.openxmlformats.org/officeDocument/2006/relationships/image" Target="../media/image31.png"/><Relationship Id="rId5" Type="http://schemas.openxmlformats.org/officeDocument/2006/relationships/image" Target="../media/image34.png"/><Relationship Id="rId6" Type="http://schemas.openxmlformats.org/officeDocument/2006/relationships/image" Target="../media/image42.png"/><Relationship Id="rId7"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47.png"/><Relationship Id="rId5"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image" Target="../media/image49.png"/><Relationship Id="rId5"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png"/><Relationship Id="rId4" Type="http://schemas.openxmlformats.org/officeDocument/2006/relationships/image" Target="../media/image39.png"/><Relationship Id="rId5" Type="http://schemas.openxmlformats.org/officeDocument/2006/relationships/image" Target="../media/image44.png"/><Relationship Id="rId6" Type="http://schemas.openxmlformats.org/officeDocument/2006/relationships/image" Target="../media/image48.png"/><Relationship Id="rId7"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51.jp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50.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6.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jp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jp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jp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
          <p:cNvSpPr txBox="1"/>
          <p:nvPr>
            <p:ph type="title"/>
          </p:nvPr>
        </p:nvSpPr>
        <p:spPr>
          <a:xfrm>
            <a:off x="311700" y="404675"/>
            <a:ext cx="8520600" cy="146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en-GB" sz="3420">
                <a:solidFill>
                  <a:srgbClr val="FFD966"/>
                </a:solidFill>
              </a:rPr>
              <a:t>GROUP 29</a:t>
            </a:r>
            <a:endParaRPr b="1" sz="3420">
              <a:solidFill>
                <a:srgbClr val="FFD966"/>
              </a:solidFill>
            </a:endParaRPr>
          </a:p>
          <a:p>
            <a:pPr indent="0" lvl="0" marL="0" rtl="0" algn="ctr">
              <a:lnSpc>
                <a:spcPct val="100000"/>
              </a:lnSpc>
              <a:spcBef>
                <a:spcPts val="0"/>
              </a:spcBef>
              <a:spcAft>
                <a:spcPts val="0"/>
              </a:spcAft>
              <a:buSzPts val="990"/>
              <a:buNone/>
            </a:pPr>
            <a:r>
              <a:rPr b="1" lang="en-GB" sz="2720">
                <a:solidFill>
                  <a:schemeClr val="accent6"/>
                </a:solidFill>
              </a:rPr>
              <a:t>Multimodal AI Framework for Social Media Based Mental Disorder Detection and Personalized Wellbeing Insights</a:t>
            </a:r>
            <a:endParaRPr b="1" sz="2720">
              <a:solidFill>
                <a:schemeClr val="accent6"/>
              </a:solidFill>
            </a:endParaRPr>
          </a:p>
        </p:txBody>
      </p:sp>
      <p:pic>
        <p:nvPicPr>
          <p:cNvPr id="60" name="Google Shape;60;p1"/>
          <p:cNvPicPr preferRelativeResize="0"/>
          <p:nvPr/>
        </p:nvPicPr>
        <p:blipFill rotWithShape="1">
          <a:blip r:embed="rId3">
            <a:alphaModFix/>
          </a:blip>
          <a:srcRect b="0" l="0" r="0" t="0"/>
          <a:stretch/>
        </p:blipFill>
        <p:spPr>
          <a:xfrm>
            <a:off x="208350" y="2"/>
            <a:ext cx="1109228" cy="1109228"/>
          </a:xfrm>
          <a:prstGeom prst="rect">
            <a:avLst/>
          </a:prstGeom>
          <a:noFill/>
          <a:ln>
            <a:noFill/>
          </a:ln>
        </p:spPr>
      </p:pic>
      <p:graphicFrame>
        <p:nvGraphicFramePr>
          <p:cNvPr id="61" name="Google Shape;61;p1"/>
          <p:cNvGraphicFramePr/>
          <p:nvPr/>
        </p:nvGraphicFramePr>
        <p:xfrm>
          <a:off x="1093400" y="1870475"/>
          <a:ext cx="3000000" cy="3000000"/>
        </p:xfrm>
        <a:graphic>
          <a:graphicData uri="http://schemas.openxmlformats.org/drawingml/2006/table">
            <a:tbl>
              <a:tblPr>
                <a:noFill/>
                <a:tableStyleId>{9B283CF1-DDF4-4C14-AF99-08C59942FB9A}</a:tableStyleId>
              </a:tblPr>
              <a:tblGrid>
                <a:gridCol w="3619500"/>
                <a:gridCol w="3619500"/>
              </a:tblGrid>
              <a:tr h="381000">
                <a:tc>
                  <a:txBody>
                    <a:bodyPr/>
                    <a:lstStyle/>
                    <a:p>
                      <a:pPr indent="0" lvl="0" marL="0" marR="0" rtl="0" algn="ctr">
                        <a:lnSpc>
                          <a:spcPct val="100000"/>
                        </a:lnSpc>
                        <a:spcBef>
                          <a:spcPts val="0"/>
                        </a:spcBef>
                        <a:spcAft>
                          <a:spcPts val="0"/>
                        </a:spcAft>
                        <a:buClr>
                          <a:srgbClr val="000000"/>
                        </a:buClr>
                        <a:buSzPts val="1900"/>
                        <a:buFont typeface="Arial"/>
                        <a:buNone/>
                      </a:pPr>
                      <a:r>
                        <a:rPr b="1" lang="en-GB" sz="1900" u="none" cap="none" strike="noStrike">
                          <a:solidFill>
                            <a:schemeClr val="lt1"/>
                          </a:solidFill>
                        </a:rPr>
                        <a:t>ROLL NUMBER</a:t>
                      </a:r>
                      <a:endParaRPr b="1" sz="1900" u="none" cap="none" strike="noStrike">
                        <a:solidFill>
                          <a:schemeClr val="lt1"/>
                        </a:solidFill>
                      </a:endParaRPr>
                    </a:p>
                  </a:txBody>
                  <a:tcPr marT="91425" marB="91425" marR="91425" marL="91425">
                    <a:gradFill>
                      <a:gsLst>
                        <a:gs pos="0">
                          <a:srgbClr val="FFE9A8"/>
                        </a:gs>
                        <a:gs pos="100000">
                          <a:srgbClr val="F9C62C"/>
                        </a:gs>
                      </a:gsLst>
                      <a:lin ang="5400012" scaled="0"/>
                    </a:gradFill>
                  </a:tcPr>
                </a:tc>
                <a:tc>
                  <a:txBody>
                    <a:bodyPr/>
                    <a:lstStyle/>
                    <a:p>
                      <a:pPr indent="0" lvl="0" marL="0" marR="0" rtl="0" algn="ctr">
                        <a:lnSpc>
                          <a:spcPct val="100000"/>
                        </a:lnSpc>
                        <a:spcBef>
                          <a:spcPts val="0"/>
                        </a:spcBef>
                        <a:spcAft>
                          <a:spcPts val="0"/>
                        </a:spcAft>
                        <a:buClr>
                          <a:srgbClr val="000000"/>
                        </a:buClr>
                        <a:buSzPts val="1900"/>
                        <a:buFont typeface="Arial"/>
                        <a:buNone/>
                      </a:pPr>
                      <a:r>
                        <a:rPr b="1" lang="en-GB" sz="1900" u="none" cap="none" strike="noStrike">
                          <a:solidFill>
                            <a:schemeClr val="lt1"/>
                          </a:solidFill>
                        </a:rPr>
                        <a:t>NAME</a:t>
                      </a:r>
                      <a:endParaRPr b="1" sz="1900" u="none" cap="none" strike="noStrike">
                        <a:solidFill>
                          <a:schemeClr val="lt1"/>
                        </a:solidFill>
                      </a:endParaRPr>
                    </a:p>
                  </a:txBody>
                  <a:tcPr marT="91425" marB="91425" marR="91425" marL="91425">
                    <a:gradFill>
                      <a:gsLst>
                        <a:gs pos="0">
                          <a:srgbClr val="FFE9A8"/>
                        </a:gs>
                        <a:gs pos="100000">
                          <a:srgbClr val="F9C62C"/>
                        </a:gs>
                      </a:gsLst>
                      <a:lin ang="5400012" scaled="0"/>
                    </a:gradFill>
                  </a:tcPr>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13000121033</a:t>
                      </a:r>
                      <a:endParaRPr sz="1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SOUMYADEEP NANDY</a:t>
                      </a:r>
                      <a:endParaRPr sz="1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13000121037</a:t>
                      </a:r>
                      <a:endParaRPr sz="1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PRITHWISH SARKAR</a:t>
                      </a:r>
                      <a:endParaRPr sz="1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13000121040</a:t>
                      </a:r>
                      <a:endParaRPr sz="1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SAGNIK MUKHOPADHYAY</a:t>
                      </a:r>
                      <a:endParaRPr sz="1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13000121058</a:t>
                      </a:r>
                      <a:endParaRPr sz="1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ARKAPRATIM GHOSH</a:t>
                      </a:r>
                      <a:endParaRPr sz="1800" u="none" cap="none" strike="noStrike">
                        <a:solidFill>
                          <a:schemeClr val="dk1"/>
                        </a:solidFill>
                      </a:endParaRPr>
                    </a:p>
                  </a:txBody>
                  <a:tcPr marT="91425" marB="91425" marR="91425" marL="91425"/>
                </a:tc>
              </a:tr>
            </a:tbl>
          </a:graphicData>
        </a:graphic>
      </p:graphicFrame>
      <p:sp>
        <p:nvSpPr>
          <p:cNvPr id="62" name="Google Shape;62;p1"/>
          <p:cNvSpPr txBox="1"/>
          <p:nvPr/>
        </p:nvSpPr>
        <p:spPr>
          <a:xfrm>
            <a:off x="208350" y="4171475"/>
            <a:ext cx="87273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chemeClr val="accent6"/>
                </a:solidFill>
                <a:latin typeface="Courier New"/>
                <a:ea typeface="Courier New"/>
                <a:cs typeface="Courier New"/>
                <a:sym typeface="Courier New"/>
              </a:rPr>
              <a:t>PROJECT-III ( PROJ-CS</a:t>
            </a:r>
            <a:r>
              <a:rPr b="1" lang="en-GB" sz="1800">
                <a:solidFill>
                  <a:schemeClr val="accent6"/>
                </a:solidFill>
                <a:latin typeface="Courier New"/>
                <a:ea typeface="Courier New"/>
                <a:cs typeface="Courier New"/>
                <a:sym typeface="Courier New"/>
              </a:rPr>
              <a:t>8</a:t>
            </a:r>
            <a:r>
              <a:rPr b="1" i="0" lang="en-GB" sz="1800" u="none" cap="none" strike="noStrike">
                <a:solidFill>
                  <a:schemeClr val="accent6"/>
                </a:solidFill>
                <a:latin typeface="Courier New"/>
                <a:ea typeface="Courier New"/>
                <a:cs typeface="Courier New"/>
                <a:sym typeface="Courier New"/>
              </a:rPr>
              <a:t>81 ) [UPID : 8295]</a:t>
            </a:r>
            <a:endParaRPr b="1" i="0" sz="1800" u="none" cap="none" strike="noStrike">
              <a:solidFill>
                <a:schemeClr val="accent5"/>
              </a:solidFill>
              <a:latin typeface="Courier New"/>
              <a:ea typeface="Courier New"/>
              <a:cs typeface="Courier New"/>
              <a:sym typeface="Courier New"/>
            </a:endParaRPr>
          </a:p>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chemeClr val="accent5"/>
                </a:solidFill>
                <a:latin typeface="Courier New"/>
                <a:ea typeface="Courier New"/>
                <a:cs typeface="Courier New"/>
                <a:sym typeface="Courier New"/>
              </a:rPr>
              <a:t>CSE : </a:t>
            </a:r>
            <a:r>
              <a:rPr b="1" i="0" lang="en-GB" sz="1800" u="none" cap="none" strike="noStrike">
                <a:solidFill>
                  <a:schemeClr val="accent6"/>
                </a:solidFill>
                <a:latin typeface="Courier New"/>
                <a:ea typeface="Courier New"/>
                <a:cs typeface="Courier New"/>
                <a:sym typeface="Courier New"/>
              </a:rPr>
              <a:t>SEMESTER </a:t>
            </a:r>
            <a:r>
              <a:rPr b="1" lang="en-GB" sz="1800">
                <a:solidFill>
                  <a:schemeClr val="accent6"/>
                </a:solidFill>
                <a:latin typeface="Courier New"/>
                <a:ea typeface="Courier New"/>
                <a:cs typeface="Courier New"/>
                <a:sym typeface="Courier New"/>
              </a:rPr>
              <a:t>8</a:t>
            </a:r>
            <a:endParaRPr b="1" i="0" sz="1800" u="none" cap="none" strike="noStrike">
              <a:solidFill>
                <a:schemeClr val="accent6"/>
              </a:solidFill>
              <a:latin typeface="Courier New"/>
              <a:ea typeface="Courier New"/>
              <a:cs typeface="Courier New"/>
              <a:sym typeface="Courier New"/>
            </a:endParaRPr>
          </a:p>
        </p:txBody>
      </p:sp>
      <p:sp>
        <p:nvSpPr>
          <p:cNvPr id="63" name="Google Shape;63;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64" name="Google Shape;64;p1"/>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65" name="Google Shape;65;p1"/>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31f4e3d3d99_0_113"/>
          <p:cNvSpPr txBox="1"/>
          <p:nvPr>
            <p:ph idx="1" type="body"/>
          </p:nvPr>
        </p:nvSpPr>
        <p:spPr>
          <a:xfrm>
            <a:off x="311700" y="656650"/>
            <a:ext cx="5890500" cy="42801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The study </a:t>
            </a:r>
            <a:r>
              <a:rPr i="1" lang="en-GB" sz="1400">
                <a:solidFill>
                  <a:schemeClr val="accent6"/>
                </a:solidFill>
                <a:latin typeface="Courier New"/>
                <a:ea typeface="Courier New"/>
                <a:cs typeface="Courier New"/>
                <a:sym typeface="Courier New"/>
              </a:rPr>
              <a:t>"</a:t>
            </a:r>
            <a:r>
              <a:rPr b="1" i="1" lang="en-GB" sz="1400">
                <a:solidFill>
                  <a:schemeClr val="accent5"/>
                </a:solidFill>
                <a:latin typeface="Courier New"/>
                <a:ea typeface="Courier New"/>
                <a:cs typeface="Courier New"/>
                <a:sym typeface="Courier New"/>
              </a:rPr>
              <a:t>Single classifier vs. ensemble machine learning approaches for mental health prediction</a:t>
            </a:r>
            <a:r>
              <a:rPr i="1" lang="en-GB" sz="1400">
                <a:solidFill>
                  <a:schemeClr val="accent6"/>
                </a:solidFill>
                <a:latin typeface="Courier New"/>
                <a:ea typeface="Courier New"/>
                <a:cs typeface="Courier New"/>
                <a:sym typeface="Courier New"/>
              </a:rPr>
              <a:t>"</a:t>
            </a:r>
            <a:r>
              <a:rPr lang="en-GB" sz="1400">
                <a:solidFill>
                  <a:schemeClr val="accent6"/>
                </a:solidFill>
                <a:latin typeface="Courier New"/>
                <a:ea typeface="Courier New"/>
                <a:cs typeface="Courier New"/>
                <a:sym typeface="Courier New"/>
              </a:rPr>
              <a:t> demonstrates that Gradient Boosting (88.80%) and Neural Networks (88.00%) outperform ensemble models (85.60%) for mental health issue prediction, based on survey data from OSMI.</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The paper </a:t>
            </a:r>
            <a:r>
              <a:rPr i="1" lang="en-GB" sz="1400">
                <a:solidFill>
                  <a:schemeClr val="accent6"/>
                </a:solidFill>
                <a:latin typeface="Courier New"/>
                <a:ea typeface="Courier New"/>
                <a:cs typeface="Courier New"/>
                <a:sym typeface="Courier New"/>
              </a:rPr>
              <a:t>"</a:t>
            </a:r>
            <a:r>
              <a:rPr b="1" i="1" lang="en-GB" sz="1400">
                <a:solidFill>
                  <a:schemeClr val="accent5"/>
                </a:solidFill>
                <a:latin typeface="Courier New"/>
                <a:ea typeface="Courier New"/>
                <a:cs typeface="Courier New"/>
                <a:sym typeface="Courier New"/>
              </a:rPr>
              <a:t>Ensemble of hybrid model-based technique for early detection of depression</a:t>
            </a:r>
            <a:r>
              <a:rPr i="1" lang="en-GB" sz="1400">
                <a:solidFill>
                  <a:schemeClr val="accent6"/>
                </a:solidFill>
                <a:latin typeface="Courier New"/>
                <a:ea typeface="Courier New"/>
                <a:cs typeface="Courier New"/>
                <a:sym typeface="Courier New"/>
              </a:rPr>
              <a:t>"</a:t>
            </a:r>
            <a:r>
              <a:rPr lang="en-GB" sz="1400">
                <a:solidFill>
                  <a:schemeClr val="accent6"/>
                </a:solidFill>
                <a:latin typeface="Courier New"/>
                <a:ea typeface="Courier New"/>
                <a:cs typeface="Courier New"/>
                <a:sym typeface="Courier New"/>
              </a:rPr>
              <a:t> introduces a hybrid SVM-MLP model with SMOTE for class balancing, achieving 99.39% accuracy and 99.51% F1-score, highlighting its efficacy in early depression detection.</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The research </a:t>
            </a:r>
            <a:r>
              <a:rPr i="1" lang="en-GB" sz="1400">
                <a:solidFill>
                  <a:schemeClr val="accent6"/>
                </a:solidFill>
                <a:latin typeface="Courier New"/>
                <a:ea typeface="Courier New"/>
                <a:cs typeface="Courier New"/>
                <a:sym typeface="Courier New"/>
              </a:rPr>
              <a:t>"</a:t>
            </a:r>
            <a:r>
              <a:rPr b="1" i="1" lang="en-GB" sz="1400">
                <a:solidFill>
                  <a:schemeClr val="accent5"/>
                </a:solidFill>
                <a:latin typeface="Courier New"/>
                <a:ea typeface="Courier New"/>
                <a:cs typeface="Courier New"/>
                <a:sym typeface="Courier New"/>
              </a:rPr>
              <a:t>Survey of transformers and towards ensemble learning using transformers for NLP</a:t>
            </a:r>
            <a:r>
              <a:rPr i="1" lang="en-GB" sz="1400">
                <a:solidFill>
                  <a:schemeClr val="accent6"/>
                </a:solidFill>
                <a:latin typeface="Courier New"/>
                <a:ea typeface="Courier New"/>
                <a:cs typeface="Courier New"/>
                <a:sym typeface="Courier New"/>
              </a:rPr>
              <a:t>"</a:t>
            </a:r>
            <a:r>
              <a:rPr lang="en-GB" sz="1400">
                <a:solidFill>
                  <a:schemeClr val="accent6"/>
                </a:solidFill>
                <a:latin typeface="Courier New"/>
                <a:ea typeface="Courier New"/>
                <a:cs typeface="Courier New"/>
                <a:sym typeface="Courier New"/>
              </a:rPr>
              <a:t> reviews transformer models and explores ensemble learning with transformers, showcasing their superior performance in NLP tasks like sentiment analysis and text generation.</a:t>
            </a:r>
            <a:endParaRPr b="1" i="1" sz="1400">
              <a:solidFill>
                <a:schemeClr val="accent6"/>
              </a:solidFill>
              <a:latin typeface="Courier New"/>
              <a:ea typeface="Courier New"/>
              <a:cs typeface="Courier New"/>
              <a:sym typeface="Courier New"/>
            </a:endParaRPr>
          </a:p>
        </p:txBody>
      </p:sp>
      <p:sp>
        <p:nvSpPr>
          <p:cNvPr id="165" name="Google Shape;165;g31f4e3d3d99_0_113"/>
          <p:cNvSpPr txBox="1"/>
          <p:nvPr>
            <p:ph type="title"/>
          </p:nvPr>
        </p:nvSpPr>
        <p:spPr>
          <a:xfrm>
            <a:off x="4641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n-GB" sz="2900">
                <a:solidFill>
                  <a:schemeClr val="accent5"/>
                </a:solidFill>
              </a:rPr>
              <a:t>RESEARCH WORK (CONTINUED)</a:t>
            </a:r>
            <a:endParaRPr sz="2900">
              <a:solidFill>
                <a:schemeClr val="accent5"/>
              </a:solidFill>
            </a:endParaRPr>
          </a:p>
        </p:txBody>
      </p:sp>
      <p:pic>
        <p:nvPicPr>
          <p:cNvPr descr="HD wallpaper: closeup photo of eyeglasses on paper, research ..." id="166" name="Google Shape;166;g31f4e3d3d99_0_113"/>
          <p:cNvPicPr preferRelativeResize="0"/>
          <p:nvPr/>
        </p:nvPicPr>
        <p:blipFill rotWithShape="1">
          <a:blip r:embed="rId3">
            <a:alphaModFix/>
          </a:blip>
          <a:srcRect b="0" l="0" r="0" t="0"/>
          <a:stretch/>
        </p:blipFill>
        <p:spPr>
          <a:xfrm>
            <a:off x="6304100" y="753599"/>
            <a:ext cx="2299600" cy="3830924"/>
          </a:xfrm>
          <a:prstGeom prst="rect">
            <a:avLst/>
          </a:prstGeom>
          <a:noFill/>
          <a:ln>
            <a:noFill/>
          </a:ln>
          <a:effectLst>
            <a:outerShdw blurRad="642938" rotWithShape="0" algn="bl" dir="7920000" dist="161925">
              <a:srgbClr val="000000">
                <a:alpha val="49411"/>
              </a:srgbClr>
            </a:outerShdw>
          </a:effectLst>
        </p:spPr>
      </p:pic>
      <p:sp>
        <p:nvSpPr>
          <p:cNvPr id="167" name="Google Shape;167;g31f4e3d3d99_0_113"/>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68" name="Google Shape;168;g31f4e3d3d99_0_11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69" name="Google Shape;169;g31f4e3d3d99_0_113"/>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170" name="Google Shape;170;g31f4e3d3d99_0_113"/>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71" name="Google Shape;171;g31f4e3d3d99_0_113"/>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9"/>
          <p:cNvSpPr txBox="1"/>
          <p:nvPr>
            <p:ph idx="1" type="body"/>
          </p:nvPr>
        </p:nvSpPr>
        <p:spPr>
          <a:xfrm>
            <a:off x="486675" y="753450"/>
            <a:ext cx="8345700" cy="40752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200"/>
              </a:spcBef>
              <a:spcAft>
                <a:spcPts val="0"/>
              </a:spcAft>
              <a:buClr>
                <a:schemeClr val="accent5"/>
              </a:buClr>
              <a:buSzPts val="1400"/>
              <a:buFont typeface="Courier New"/>
              <a:buChar char="➔"/>
            </a:pPr>
            <a:r>
              <a:rPr b="1" lang="en-GB" sz="1400">
                <a:solidFill>
                  <a:schemeClr val="accent5"/>
                </a:solidFill>
                <a:latin typeface="Courier New"/>
                <a:ea typeface="Courier New"/>
                <a:cs typeface="Courier New"/>
                <a:sym typeface="Courier New"/>
              </a:rPr>
              <a:t>Data Collection</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Collect Reddit posts using the PRAW API and extract labeled data for mental health categories like Normal, Anxiety, Depression, PTSD, and Bipolar.</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lang="en-GB" sz="1400">
                <a:solidFill>
                  <a:schemeClr val="accent5"/>
                </a:solidFill>
                <a:latin typeface="Courier New"/>
                <a:ea typeface="Courier New"/>
                <a:cs typeface="Courier New"/>
                <a:sym typeface="Courier New"/>
              </a:rPr>
              <a:t>Data Preprocessing</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Clean the collected data by removing URLs, stopwords, and special characters. Normalize and tokenize the text, followed by converting it into numerical formats (</a:t>
            </a:r>
            <a:r>
              <a:rPr i="1" lang="en-GB" sz="1400">
                <a:solidFill>
                  <a:schemeClr val="dk1"/>
                </a:solidFill>
                <a:latin typeface="Courier New"/>
                <a:ea typeface="Courier New"/>
                <a:cs typeface="Courier New"/>
                <a:sym typeface="Courier New"/>
              </a:rPr>
              <a:t> TF-IDF, Bag Of Words, Word2Vec, LIWC, N-Gram</a:t>
            </a:r>
            <a:r>
              <a:rPr lang="en-GB" sz="1400">
                <a:solidFill>
                  <a:schemeClr val="dk1"/>
                </a:solidFill>
                <a:latin typeface="Courier New"/>
                <a:ea typeface="Courier New"/>
                <a:cs typeface="Courier New"/>
                <a:sym typeface="Courier New"/>
              </a:rPr>
              <a:t> ) for analysis.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lang="en-GB" sz="1400">
                <a:solidFill>
                  <a:schemeClr val="accent5"/>
                </a:solidFill>
                <a:latin typeface="Courier New"/>
                <a:ea typeface="Courier New"/>
                <a:cs typeface="Courier New"/>
                <a:sym typeface="Courier New"/>
              </a:rPr>
              <a:t>Model Training and Evaluation</a:t>
            </a:r>
            <a:r>
              <a:rPr b="1" lang="en-GB" sz="1400">
                <a:solidFill>
                  <a:schemeClr val="accent6"/>
                </a:solidFill>
                <a:latin typeface="Courier New"/>
                <a:ea typeface="Courier New"/>
                <a:cs typeface="Courier New"/>
                <a:sym typeface="Courier New"/>
              </a:rPr>
              <a:t> :</a:t>
            </a:r>
            <a:r>
              <a:rPr lang="en-GB" sz="1400">
                <a:solidFill>
                  <a:schemeClr val="dk1"/>
                </a:solidFill>
                <a:latin typeface="Courier New"/>
                <a:ea typeface="Courier New"/>
                <a:cs typeface="Courier New"/>
                <a:sym typeface="Courier New"/>
              </a:rPr>
              <a:t>Train machine learning models including Logistic Regression, Naive Bayes, SVM, Random Forest, XGBoost, KNN, LSTM and Transformers. Evaluate their performance using metrics such as accuracy, precision, recall, and F1-score. Apply Hyperparameter Tuning on ML models as needed to improve the accuracy further. Leverage Ensemble Learning with multiple models to get higher accuracy.</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lang="en-GB" sz="1400">
                <a:solidFill>
                  <a:schemeClr val="accent5"/>
                </a:solidFill>
                <a:latin typeface="Courier New"/>
                <a:ea typeface="Courier New"/>
                <a:cs typeface="Courier New"/>
                <a:sym typeface="Courier New"/>
              </a:rPr>
              <a:t>Testing and Deployment</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Test the best-performing models and deploy them on a user-friendly interface using Streamlit. Ensure the system supports real-time classification for various inputs.like text, image, video and user profiles from social media platforms like Reddit and Twitter.</a:t>
            </a:r>
            <a:endParaRPr b="1" i="1" sz="1400">
              <a:solidFill>
                <a:schemeClr val="dk1"/>
              </a:solidFill>
              <a:latin typeface="Courier New"/>
              <a:ea typeface="Courier New"/>
              <a:cs typeface="Courier New"/>
              <a:sym typeface="Courier New"/>
            </a:endParaRPr>
          </a:p>
        </p:txBody>
      </p:sp>
      <p:sp>
        <p:nvSpPr>
          <p:cNvPr id="177" name="Google Shape;177;p9"/>
          <p:cNvSpPr txBox="1"/>
          <p:nvPr>
            <p:ph type="title"/>
          </p:nvPr>
        </p:nvSpPr>
        <p:spPr>
          <a:xfrm>
            <a:off x="464100" y="191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PROPOSED WORKFLOW</a:t>
            </a:r>
            <a:endParaRPr b="1" sz="2900">
              <a:solidFill>
                <a:schemeClr val="accent5"/>
              </a:solidFill>
            </a:endParaRPr>
          </a:p>
        </p:txBody>
      </p:sp>
      <p:sp>
        <p:nvSpPr>
          <p:cNvPr id="178" name="Google Shape;178;p9"/>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79" name="Google Shape;179;p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80" name="Google Shape;180;p9"/>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181" name="Google Shape;181;p9"/>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82" name="Google Shape;182;p9"/>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0"/>
          <p:cNvSpPr txBox="1"/>
          <p:nvPr>
            <p:ph type="title"/>
          </p:nvPr>
        </p:nvSpPr>
        <p:spPr>
          <a:xfrm>
            <a:off x="464100" y="191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PROPOSED WORKFLOW (CONTINUED)</a:t>
            </a:r>
            <a:endParaRPr b="1" sz="2900">
              <a:solidFill>
                <a:schemeClr val="accent5"/>
              </a:solidFill>
            </a:endParaRPr>
          </a:p>
        </p:txBody>
      </p:sp>
      <p:sp>
        <p:nvSpPr>
          <p:cNvPr id="188" name="Google Shape;188;p10"/>
          <p:cNvSpPr txBox="1"/>
          <p:nvPr/>
        </p:nvSpPr>
        <p:spPr>
          <a:xfrm>
            <a:off x="1189950" y="4344450"/>
            <a:ext cx="6764100" cy="347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SYSTEM OVERVIEW</a:t>
            </a:r>
            <a:endParaRPr b="0" i="0" sz="1500" u="none" cap="none" strike="noStrike">
              <a:solidFill>
                <a:schemeClr val="dk1"/>
              </a:solidFill>
              <a:latin typeface="Courier New"/>
              <a:ea typeface="Courier New"/>
              <a:cs typeface="Courier New"/>
              <a:sym typeface="Courier New"/>
            </a:endParaRPr>
          </a:p>
        </p:txBody>
      </p:sp>
      <p:sp>
        <p:nvSpPr>
          <p:cNvPr id="189" name="Google Shape;189;p10"/>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90" name="Google Shape;190;p1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91" name="Google Shape;191;p10"/>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192" name="Google Shape;192;p10"/>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93" name="Google Shape;193;p10"/>
          <p:cNvPicPr preferRelativeResize="0"/>
          <p:nvPr/>
        </p:nvPicPr>
        <p:blipFill rotWithShape="1">
          <a:blip r:embed="rId3">
            <a:alphaModFix/>
          </a:blip>
          <a:srcRect b="0" l="0" r="0" t="0"/>
          <a:stretch/>
        </p:blipFill>
        <p:spPr>
          <a:xfrm>
            <a:off x="0" y="-19276"/>
            <a:ext cx="548700" cy="548700"/>
          </a:xfrm>
          <a:prstGeom prst="rect">
            <a:avLst/>
          </a:prstGeom>
          <a:noFill/>
          <a:ln>
            <a:noFill/>
          </a:ln>
        </p:spPr>
      </p:pic>
      <p:pic>
        <p:nvPicPr>
          <p:cNvPr id="194" name="Google Shape;194;p10"/>
          <p:cNvPicPr preferRelativeResize="0"/>
          <p:nvPr/>
        </p:nvPicPr>
        <p:blipFill>
          <a:blip r:embed="rId4">
            <a:alphaModFix/>
          </a:blip>
          <a:stretch>
            <a:fillRect/>
          </a:stretch>
        </p:blipFill>
        <p:spPr>
          <a:xfrm>
            <a:off x="2337762" y="843075"/>
            <a:ext cx="4468473" cy="3501374"/>
          </a:xfrm>
          <a:prstGeom prst="rect">
            <a:avLst/>
          </a:prstGeom>
          <a:noFill/>
          <a:ln>
            <a:noFill/>
          </a:ln>
          <a:effectLst>
            <a:outerShdw blurRad="342900" rotWithShape="0" algn="bl" dir="9600000" dist="11430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1"/>
          <p:cNvSpPr txBox="1"/>
          <p:nvPr>
            <p:ph type="title"/>
          </p:nvPr>
        </p:nvSpPr>
        <p:spPr>
          <a:xfrm>
            <a:off x="464100" y="191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PROPOSED WORKFLOW (CONTINUED)</a:t>
            </a:r>
            <a:endParaRPr b="1" sz="2900">
              <a:solidFill>
                <a:schemeClr val="accent5"/>
              </a:solidFill>
            </a:endParaRPr>
          </a:p>
        </p:txBody>
      </p:sp>
      <p:pic>
        <p:nvPicPr>
          <p:cNvPr id="200" name="Google Shape;200;p11"/>
          <p:cNvPicPr preferRelativeResize="0"/>
          <p:nvPr/>
        </p:nvPicPr>
        <p:blipFill rotWithShape="1">
          <a:blip r:embed="rId3">
            <a:alphaModFix/>
          </a:blip>
          <a:srcRect b="0" l="0" r="0" t="0"/>
          <a:stretch/>
        </p:blipFill>
        <p:spPr>
          <a:xfrm>
            <a:off x="1484537" y="764000"/>
            <a:ext cx="4202076" cy="3785301"/>
          </a:xfrm>
          <a:prstGeom prst="rect">
            <a:avLst/>
          </a:prstGeom>
          <a:noFill/>
          <a:ln>
            <a:noFill/>
          </a:ln>
          <a:effectLst>
            <a:outerShdw blurRad="485775" rotWithShape="0" algn="bl" dir="9600000" dist="114300">
              <a:srgbClr val="000000">
                <a:alpha val="49411"/>
              </a:srgbClr>
            </a:outerShdw>
          </a:effectLst>
        </p:spPr>
      </p:pic>
      <p:sp>
        <p:nvSpPr>
          <p:cNvPr id="201" name="Google Shape;201;p11"/>
          <p:cNvSpPr txBox="1"/>
          <p:nvPr/>
        </p:nvSpPr>
        <p:spPr>
          <a:xfrm>
            <a:off x="5822613" y="2456550"/>
            <a:ext cx="18672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PROJECT MODULES</a:t>
            </a:r>
            <a:endParaRPr b="0" i="0" sz="1400" u="none" cap="none" strike="noStrike">
              <a:solidFill>
                <a:schemeClr val="dk1"/>
              </a:solidFill>
              <a:latin typeface="Courier New"/>
              <a:ea typeface="Courier New"/>
              <a:cs typeface="Courier New"/>
              <a:sym typeface="Courier New"/>
            </a:endParaRPr>
          </a:p>
        </p:txBody>
      </p:sp>
      <p:sp>
        <p:nvSpPr>
          <p:cNvPr id="202" name="Google Shape;202;p11"/>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203" name="Google Shape;203;p1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204" name="Google Shape;204;p11"/>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205" name="Google Shape;205;p11"/>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206" name="Google Shape;206;p11"/>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2"/>
          <p:cNvSpPr txBox="1"/>
          <p:nvPr>
            <p:ph idx="1" type="body"/>
          </p:nvPr>
        </p:nvSpPr>
        <p:spPr>
          <a:xfrm>
            <a:off x="311700" y="634950"/>
            <a:ext cx="4176600" cy="39792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Data Collection</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Scraped Reddit posts related to mental health issues and for analysis.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Data Preprocessing</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Cleaned and normalized the text by removing URLs, stop-words, punctuation, and applied tokenization and lemmatization techniques</a:t>
            </a:r>
            <a:r>
              <a:rPr lang="en-GB" sz="1300">
                <a:solidFill>
                  <a:schemeClr val="accent6"/>
                </a:solidFill>
                <a:latin typeface="Courier New"/>
                <a:ea typeface="Courier New"/>
                <a:cs typeface="Courier New"/>
                <a:sym typeface="Courier New"/>
              </a:rPr>
              <a:t>.</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Feature Extraction</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Utilized Bag of Words, Term Frequency-Inverse Document Frequency (TF-IDF), Word2Vec, LIWC, N-Gram to convert text into numerical format for machine learning models.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Splitting the Dataset</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Divided the dataset into training and testing sets to train models and evaluate their performance. Also applied Stratified K-fold Cross Validation</a:t>
            </a:r>
            <a:endParaRPr sz="1300">
              <a:solidFill>
                <a:schemeClr val="dk1"/>
              </a:solidFill>
              <a:latin typeface="Courier New"/>
              <a:ea typeface="Courier New"/>
              <a:cs typeface="Courier New"/>
              <a:sym typeface="Courier New"/>
            </a:endParaRPr>
          </a:p>
        </p:txBody>
      </p:sp>
      <p:sp>
        <p:nvSpPr>
          <p:cNvPr id="212" name="Google Shape;212;p12"/>
          <p:cNvSpPr txBox="1"/>
          <p:nvPr>
            <p:ph type="title"/>
          </p:nvPr>
        </p:nvSpPr>
        <p:spPr>
          <a:xfrm>
            <a:off x="464100" y="191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IMPLEMENTATION</a:t>
            </a:r>
            <a:endParaRPr b="1" sz="2900">
              <a:solidFill>
                <a:schemeClr val="accent5"/>
              </a:solidFill>
            </a:endParaRPr>
          </a:p>
        </p:txBody>
      </p:sp>
      <p:sp>
        <p:nvSpPr>
          <p:cNvPr id="213" name="Google Shape;213;p12"/>
          <p:cNvSpPr txBox="1"/>
          <p:nvPr/>
        </p:nvSpPr>
        <p:spPr>
          <a:xfrm>
            <a:off x="4572000" y="4531600"/>
            <a:ext cx="4612800" cy="38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FUNCTIONAL REQUIREMENTS</a:t>
            </a:r>
            <a:endParaRPr b="0" i="0" sz="1500" u="none" cap="none" strike="noStrike">
              <a:solidFill>
                <a:schemeClr val="dk1"/>
              </a:solidFill>
              <a:latin typeface="Courier New"/>
              <a:ea typeface="Courier New"/>
              <a:cs typeface="Courier New"/>
              <a:sym typeface="Courier New"/>
            </a:endParaRPr>
          </a:p>
        </p:txBody>
      </p:sp>
      <p:sp>
        <p:nvSpPr>
          <p:cNvPr id="214" name="Google Shape;214;p12"/>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215" name="Google Shape;215;p1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216" name="Google Shape;216;p12"/>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217" name="Google Shape;217;p12"/>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218" name="Google Shape;218;p12"/>
          <p:cNvPicPr preferRelativeResize="0"/>
          <p:nvPr/>
        </p:nvPicPr>
        <p:blipFill rotWithShape="1">
          <a:blip r:embed="rId3">
            <a:alphaModFix/>
          </a:blip>
          <a:srcRect b="0" l="0" r="0" t="0"/>
          <a:stretch/>
        </p:blipFill>
        <p:spPr>
          <a:xfrm>
            <a:off x="0" y="-19276"/>
            <a:ext cx="548700" cy="548700"/>
          </a:xfrm>
          <a:prstGeom prst="rect">
            <a:avLst/>
          </a:prstGeom>
          <a:noFill/>
          <a:ln>
            <a:noFill/>
          </a:ln>
        </p:spPr>
      </p:pic>
      <p:pic>
        <p:nvPicPr>
          <p:cNvPr id="219" name="Google Shape;219;p12"/>
          <p:cNvPicPr preferRelativeResize="0"/>
          <p:nvPr/>
        </p:nvPicPr>
        <p:blipFill>
          <a:blip r:embed="rId4">
            <a:alphaModFix/>
          </a:blip>
          <a:stretch>
            <a:fillRect/>
          </a:stretch>
        </p:blipFill>
        <p:spPr>
          <a:xfrm>
            <a:off x="4962725" y="293700"/>
            <a:ext cx="3511399" cy="4320449"/>
          </a:xfrm>
          <a:prstGeom prst="rect">
            <a:avLst/>
          </a:prstGeom>
          <a:noFill/>
          <a:ln>
            <a:noFill/>
          </a:ln>
          <a:effectLst>
            <a:outerShdw blurRad="628650" rotWithShape="0" algn="bl" dir="1800000" dist="142875">
              <a:srgbClr val="000000">
                <a:alpha val="2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3"/>
          <p:cNvSpPr txBox="1"/>
          <p:nvPr>
            <p:ph idx="1" type="body"/>
          </p:nvPr>
        </p:nvSpPr>
        <p:spPr>
          <a:xfrm>
            <a:off x="159300" y="604575"/>
            <a:ext cx="4470000" cy="41739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Model Training</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Trained multiple models: Logistic Regression, k-Nearest Neighbors (k-NN), Support Vector Machine (SVM), Naive Bayes, Random Forest, XGBoost, Long Short Term Memory, Transformer and Ensemble Models.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Hyperparameter Tuning</a:t>
            </a:r>
            <a:r>
              <a:rPr b="1" lang="en-GB" sz="1400">
                <a:solidFill>
                  <a:schemeClr val="accent6"/>
                </a:solidFill>
                <a:latin typeface="Courier New"/>
                <a:ea typeface="Courier New"/>
                <a:cs typeface="Courier New"/>
                <a:sym typeface="Courier New"/>
              </a:rPr>
              <a:t> :</a:t>
            </a:r>
            <a:r>
              <a:rPr lang="en-GB" sz="1400">
                <a:solidFill>
                  <a:schemeClr val="dk1"/>
                </a:solidFill>
                <a:latin typeface="Courier New"/>
                <a:ea typeface="Courier New"/>
                <a:cs typeface="Courier New"/>
                <a:sym typeface="Courier New"/>
              </a:rPr>
              <a:t> Applied RandomizedSearchCV to optimize the performance of some models.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Model Evaluation</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Used metrics like accuracy, precision, recall, F1-score, and confusion matrices to evaluate model effectiveness.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Prediction and Deployment</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Implemented the best-performing model and deployed using Google Colab, Pyngrok and Streamlit.</a:t>
            </a:r>
            <a:endParaRPr sz="1400">
              <a:solidFill>
                <a:schemeClr val="dk1"/>
              </a:solidFill>
              <a:latin typeface="Courier New"/>
              <a:ea typeface="Courier New"/>
              <a:cs typeface="Courier New"/>
              <a:sym typeface="Courier New"/>
            </a:endParaRPr>
          </a:p>
        </p:txBody>
      </p:sp>
      <p:sp>
        <p:nvSpPr>
          <p:cNvPr id="225" name="Google Shape;225;p13"/>
          <p:cNvSpPr txBox="1"/>
          <p:nvPr>
            <p:ph type="title"/>
          </p:nvPr>
        </p:nvSpPr>
        <p:spPr>
          <a:xfrm>
            <a:off x="464100" y="1842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IMPLEMENTATION (CONTINUED)</a:t>
            </a:r>
            <a:endParaRPr b="1" sz="2900">
              <a:solidFill>
                <a:schemeClr val="accent5"/>
              </a:solidFill>
            </a:endParaRPr>
          </a:p>
        </p:txBody>
      </p:sp>
      <p:sp>
        <p:nvSpPr>
          <p:cNvPr id="226" name="Google Shape;226;p13"/>
          <p:cNvSpPr txBox="1"/>
          <p:nvPr/>
        </p:nvSpPr>
        <p:spPr>
          <a:xfrm>
            <a:off x="4607875" y="4250250"/>
            <a:ext cx="4563600" cy="43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MODEL WORKFLOW</a:t>
            </a:r>
            <a:endParaRPr b="0" i="0" sz="1500" u="none" cap="none" strike="noStrike">
              <a:solidFill>
                <a:schemeClr val="dk1"/>
              </a:solidFill>
              <a:latin typeface="Courier New"/>
              <a:ea typeface="Courier New"/>
              <a:cs typeface="Courier New"/>
              <a:sym typeface="Courier New"/>
            </a:endParaRPr>
          </a:p>
        </p:txBody>
      </p:sp>
      <p:pic>
        <p:nvPicPr>
          <p:cNvPr id="227" name="Google Shape;227;p13"/>
          <p:cNvPicPr preferRelativeResize="0"/>
          <p:nvPr/>
        </p:nvPicPr>
        <p:blipFill rotWithShape="1">
          <a:blip r:embed="rId3">
            <a:alphaModFix/>
          </a:blip>
          <a:srcRect b="0" l="0" r="0" t="0"/>
          <a:stretch/>
        </p:blipFill>
        <p:spPr>
          <a:xfrm>
            <a:off x="4572000" y="1655475"/>
            <a:ext cx="4367549" cy="2212724"/>
          </a:xfrm>
          <a:prstGeom prst="rect">
            <a:avLst/>
          </a:prstGeom>
          <a:noFill/>
          <a:ln>
            <a:noFill/>
          </a:ln>
          <a:effectLst>
            <a:outerShdw blurRad="628650" rotWithShape="0" algn="bl" dir="5400000" dist="114300">
              <a:srgbClr val="000000">
                <a:alpha val="49411"/>
              </a:srgbClr>
            </a:outerShdw>
          </a:effectLst>
        </p:spPr>
      </p:pic>
      <p:sp>
        <p:nvSpPr>
          <p:cNvPr id="228" name="Google Shape;228;p13"/>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229" name="Google Shape;229;p1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230" name="Google Shape;230;p13"/>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231" name="Google Shape;231;p13"/>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232" name="Google Shape;232;p13"/>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4"/>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IMPLEMENTATION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238" name="Google Shape;238;p14"/>
          <p:cNvSpPr txBox="1"/>
          <p:nvPr/>
        </p:nvSpPr>
        <p:spPr>
          <a:xfrm>
            <a:off x="2985825" y="4312075"/>
            <a:ext cx="2219400" cy="27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DFD LEVEL 1</a:t>
            </a:r>
            <a:endParaRPr b="0" i="0" sz="1500" u="none" cap="none" strike="noStrike">
              <a:solidFill>
                <a:schemeClr val="dk1"/>
              </a:solidFill>
              <a:latin typeface="Courier New"/>
              <a:ea typeface="Courier New"/>
              <a:cs typeface="Courier New"/>
              <a:sym typeface="Courier New"/>
            </a:endParaRPr>
          </a:p>
        </p:txBody>
      </p:sp>
      <p:sp>
        <p:nvSpPr>
          <p:cNvPr id="239" name="Google Shape;239;p14"/>
          <p:cNvSpPr txBox="1"/>
          <p:nvPr/>
        </p:nvSpPr>
        <p:spPr>
          <a:xfrm>
            <a:off x="311688" y="3532825"/>
            <a:ext cx="2219400" cy="27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DFD LEVEL 0</a:t>
            </a:r>
            <a:endParaRPr b="0" i="0" sz="1500" u="none" cap="none" strike="noStrike">
              <a:solidFill>
                <a:schemeClr val="dk1"/>
              </a:solidFill>
              <a:latin typeface="Courier New"/>
              <a:ea typeface="Courier New"/>
              <a:cs typeface="Courier New"/>
              <a:sym typeface="Courier New"/>
            </a:endParaRPr>
          </a:p>
        </p:txBody>
      </p:sp>
      <p:sp>
        <p:nvSpPr>
          <p:cNvPr id="240" name="Google Shape;240;p14"/>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241" name="Google Shape;241;p1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242" name="Google Shape;242;p14"/>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243" name="Google Shape;243;p14"/>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244" name="Google Shape;244;p14"/>
          <p:cNvPicPr preferRelativeResize="0"/>
          <p:nvPr/>
        </p:nvPicPr>
        <p:blipFill rotWithShape="1">
          <a:blip r:embed="rId3">
            <a:alphaModFix/>
          </a:blip>
          <a:srcRect b="0" l="0" r="0" t="0"/>
          <a:stretch/>
        </p:blipFill>
        <p:spPr>
          <a:xfrm>
            <a:off x="0" y="-19276"/>
            <a:ext cx="548700" cy="548700"/>
          </a:xfrm>
          <a:prstGeom prst="rect">
            <a:avLst/>
          </a:prstGeom>
          <a:noFill/>
          <a:ln>
            <a:noFill/>
          </a:ln>
        </p:spPr>
      </p:pic>
      <p:pic>
        <p:nvPicPr>
          <p:cNvPr id="245" name="Google Shape;245;p14"/>
          <p:cNvPicPr preferRelativeResize="0"/>
          <p:nvPr/>
        </p:nvPicPr>
        <p:blipFill>
          <a:blip r:embed="rId4">
            <a:alphaModFix/>
          </a:blip>
          <a:stretch>
            <a:fillRect/>
          </a:stretch>
        </p:blipFill>
        <p:spPr>
          <a:xfrm>
            <a:off x="464100" y="771125"/>
            <a:ext cx="4235999" cy="2761700"/>
          </a:xfrm>
          <a:prstGeom prst="rect">
            <a:avLst/>
          </a:prstGeom>
          <a:noFill/>
          <a:ln>
            <a:noFill/>
          </a:ln>
        </p:spPr>
      </p:pic>
      <p:pic>
        <p:nvPicPr>
          <p:cNvPr id="246" name="Google Shape;246;p14"/>
          <p:cNvPicPr preferRelativeResize="0"/>
          <p:nvPr/>
        </p:nvPicPr>
        <p:blipFill>
          <a:blip r:embed="rId5">
            <a:alphaModFix/>
          </a:blip>
          <a:stretch>
            <a:fillRect/>
          </a:stretch>
        </p:blipFill>
        <p:spPr>
          <a:xfrm>
            <a:off x="4782200" y="771125"/>
            <a:ext cx="3945300" cy="40183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3264f5977a2_0_0"/>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IMPLEMENTATION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252" name="Google Shape;252;g3264f5977a2_0_0"/>
          <p:cNvSpPr txBox="1"/>
          <p:nvPr/>
        </p:nvSpPr>
        <p:spPr>
          <a:xfrm>
            <a:off x="3861900" y="2409850"/>
            <a:ext cx="14202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200" u="none" cap="none" strike="noStrike">
                <a:solidFill>
                  <a:schemeClr val="dk1"/>
                </a:solidFill>
                <a:latin typeface="Courier New"/>
                <a:ea typeface="Courier New"/>
                <a:cs typeface="Courier New"/>
                <a:sym typeface="Courier New"/>
              </a:rPr>
              <a:t>EMOTION DETECTION</a:t>
            </a:r>
            <a:endParaRPr b="0" i="0" sz="1200" u="none" cap="none" strike="noStrike">
              <a:solidFill>
                <a:schemeClr val="dk1"/>
              </a:solidFill>
              <a:latin typeface="Courier New"/>
              <a:ea typeface="Courier New"/>
              <a:cs typeface="Courier New"/>
              <a:sym typeface="Courier New"/>
            </a:endParaRPr>
          </a:p>
        </p:txBody>
      </p:sp>
      <p:sp>
        <p:nvSpPr>
          <p:cNvPr id="253" name="Google Shape;253;g3264f5977a2_0_0"/>
          <p:cNvSpPr txBox="1"/>
          <p:nvPr/>
        </p:nvSpPr>
        <p:spPr>
          <a:xfrm>
            <a:off x="6320100" y="3836341"/>
            <a:ext cx="2219400" cy="63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DFD LEVEL 2 DIAGRAMS</a:t>
            </a:r>
            <a:endParaRPr b="0" i="0" sz="1500" u="none" cap="none" strike="noStrike">
              <a:solidFill>
                <a:schemeClr val="dk1"/>
              </a:solidFill>
              <a:latin typeface="Courier New"/>
              <a:ea typeface="Courier New"/>
              <a:cs typeface="Courier New"/>
              <a:sym typeface="Courier New"/>
            </a:endParaRPr>
          </a:p>
        </p:txBody>
      </p:sp>
      <p:sp>
        <p:nvSpPr>
          <p:cNvPr id="254" name="Google Shape;254;g3264f5977a2_0_0"/>
          <p:cNvSpPr txBox="1"/>
          <p:nvPr/>
        </p:nvSpPr>
        <p:spPr>
          <a:xfrm>
            <a:off x="3419600" y="684800"/>
            <a:ext cx="14202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300" u="none" cap="none" strike="noStrike">
                <a:solidFill>
                  <a:schemeClr val="dk1"/>
                </a:solidFill>
                <a:latin typeface="Courier New"/>
                <a:ea typeface="Courier New"/>
                <a:cs typeface="Courier New"/>
                <a:sym typeface="Courier New"/>
              </a:rPr>
              <a:t>TRANSLATE TO ENGLISH</a:t>
            </a:r>
            <a:endParaRPr b="0" i="0" sz="1300" u="none" cap="none" strike="noStrike">
              <a:solidFill>
                <a:schemeClr val="dk1"/>
              </a:solidFill>
              <a:latin typeface="Courier New"/>
              <a:ea typeface="Courier New"/>
              <a:cs typeface="Courier New"/>
              <a:sym typeface="Courier New"/>
            </a:endParaRPr>
          </a:p>
        </p:txBody>
      </p:sp>
      <p:sp>
        <p:nvSpPr>
          <p:cNvPr id="255" name="Google Shape;255;g3264f5977a2_0_0"/>
          <p:cNvSpPr txBox="1"/>
          <p:nvPr/>
        </p:nvSpPr>
        <p:spPr>
          <a:xfrm>
            <a:off x="4577275" y="4288763"/>
            <a:ext cx="16320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200" u="none" cap="none" strike="noStrike">
                <a:solidFill>
                  <a:schemeClr val="dk1"/>
                </a:solidFill>
                <a:latin typeface="Courier New"/>
                <a:ea typeface="Courier New"/>
                <a:cs typeface="Courier New"/>
                <a:sym typeface="Courier New"/>
              </a:rPr>
              <a:t>IMAGE DESCRIPTION</a:t>
            </a:r>
            <a:endParaRPr b="0" i="0" sz="1200" u="none" cap="none" strike="noStrike">
              <a:solidFill>
                <a:schemeClr val="dk1"/>
              </a:solidFill>
              <a:latin typeface="Courier New"/>
              <a:ea typeface="Courier New"/>
              <a:cs typeface="Courier New"/>
              <a:sym typeface="Courier New"/>
            </a:endParaRPr>
          </a:p>
        </p:txBody>
      </p:sp>
      <p:cxnSp>
        <p:nvCxnSpPr>
          <p:cNvPr id="256" name="Google Shape;256;g3264f5977a2_0_0"/>
          <p:cNvCxnSpPr>
            <a:stCxn id="254" idx="2"/>
            <a:endCxn id="257" idx="3"/>
          </p:cNvCxnSpPr>
          <p:nvPr/>
        </p:nvCxnSpPr>
        <p:spPr>
          <a:xfrm rot="5400000">
            <a:off x="3486500" y="1190600"/>
            <a:ext cx="576300" cy="710100"/>
          </a:xfrm>
          <a:prstGeom prst="curvedConnector2">
            <a:avLst/>
          </a:prstGeom>
          <a:noFill/>
          <a:ln cap="flat" cmpd="sng" w="9525">
            <a:solidFill>
              <a:schemeClr val="dk2"/>
            </a:solidFill>
            <a:prstDash val="solid"/>
            <a:round/>
            <a:headEnd len="sm" w="sm" type="none"/>
            <a:tailEnd len="med" w="med" type="triangle"/>
          </a:ln>
        </p:spPr>
      </p:cxnSp>
      <p:cxnSp>
        <p:nvCxnSpPr>
          <p:cNvPr id="258" name="Google Shape;258;g3264f5977a2_0_0"/>
          <p:cNvCxnSpPr>
            <a:stCxn id="252" idx="0"/>
            <a:endCxn id="259" idx="1"/>
          </p:cNvCxnSpPr>
          <p:nvPr/>
        </p:nvCxnSpPr>
        <p:spPr>
          <a:xfrm rot="-5400000">
            <a:off x="4601400" y="1804150"/>
            <a:ext cx="576300" cy="635100"/>
          </a:xfrm>
          <a:prstGeom prst="curvedConnector2">
            <a:avLst/>
          </a:prstGeom>
          <a:noFill/>
          <a:ln cap="flat" cmpd="sng" w="9525">
            <a:solidFill>
              <a:schemeClr val="dk2"/>
            </a:solidFill>
            <a:prstDash val="solid"/>
            <a:round/>
            <a:headEnd len="sm" w="sm" type="none"/>
            <a:tailEnd len="med" w="med" type="stealth"/>
          </a:ln>
        </p:spPr>
      </p:cxnSp>
      <p:cxnSp>
        <p:nvCxnSpPr>
          <p:cNvPr id="260" name="Google Shape;260;g3264f5977a2_0_0"/>
          <p:cNvCxnSpPr>
            <a:stCxn id="255" idx="0"/>
            <a:endCxn id="261" idx="3"/>
          </p:cNvCxnSpPr>
          <p:nvPr/>
        </p:nvCxnSpPr>
        <p:spPr>
          <a:xfrm flipH="1" rot="5400000">
            <a:off x="4828375" y="3723863"/>
            <a:ext cx="313800" cy="816000"/>
          </a:xfrm>
          <a:prstGeom prst="curvedConnector2">
            <a:avLst/>
          </a:prstGeom>
          <a:noFill/>
          <a:ln cap="flat" cmpd="sng" w="9525">
            <a:solidFill>
              <a:schemeClr val="dk2"/>
            </a:solidFill>
            <a:prstDash val="solid"/>
            <a:round/>
            <a:headEnd len="sm" w="sm" type="none"/>
            <a:tailEnd len="med" w="med" type="stealth"/>
          </a:ln>
        </p:spPr>
      </p:cxnSp>
      <p:sp>
        <p:nvSpPr>
          <p:cNvPr id="262" name="Google Shape;262;g3264f5977a2_0_0"/>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263" name="Google Shape;263;g3264f5977a2_0_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264" name="Google Shape;264;g3264f5977a2_0_0"/>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265" name="Google Shape;265;g3264f5977a2_0_0"/>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266" name="Google Shape;266;g3264f5977a2_0_0"/>
          <p:cNvPicPr preferRelativeResize="0"/>
          <p:nvPr/>
        </p:nvPicPr>
        <p:blipFill rotWithShape="1">
          <a:blip r:embed="rId3">
            <a:alphaModFix/>
          </a:blip>
          <a:srcRect b="0" l="0" r="0" t="0"/>
          <a:stretch/>
        </p:blipFill>
        <p:spPr>
          <a:xfrm>
            <a:off x="0" y="-19276"/>
            <a:ext cx="548700" cy="548700"/>
          </a:xfrm>
          <a:prstGeom prst="rect">
            <a:avLst/>
          </a:prstGeom>
          <a:noFill/>
          <a:ln>
            <a:noFill/>
          </a:ln>
        </p:spPr>
      </p:pic>
      <p:pic>
        <p:nvPicPr>
          <p:cNvPr id="267" name="Google Shape;267;g3264f5977a2_0_0"/>
          <p:cNvPicPr preferRelativeResize="0"/>
          <p:nvPr/>
        </p:nvPicPr>
        <p:blipFill>
          <a:blip r:embed="rId4">
            <a:alphaModFix/>
          </a:blip>
          <a:stretch>
            <a:fillRect/>
          </a:stretch>
        </p:blipFill>
        <p:spPr>
          <a:xfrm>
            <a:off x="464099" y="771125"/>
            <a:ext cx="2955501" cy="2168829"/>
          </a:xfrm>
          <a:prstGeom prst="rect">
            <a:avLst/>
          </a:prstGeom>
          <a:noFill/>
          <a:ln>
            <a:noFill/>
          </a:ln>
        </p:spPr>
      </p:pic>
      <p:pic>
        <p:nvPicPr>
          <p:cNvPr id="268" name="Google Shape;268;g3264f5977a2_0_0"/>
          <p:cNvPicPr preferRelativeResize="0"/>
          <p:nvPr/>
        </p:nvPicPr>
        <p:blipFill>
          <a:blip r:embed="rId5">
            <a:alphaModFix/>
          </a:blip>
          <a:stretch>
            <a:fillRect/>
          </a:stretch>
        </p:blipFill>
        <p:spPr>
          <a:xfrm>
            <a:off x="5207100" y="771125"/>
            <a:ext cx="3557100" cy="2273754"/>
          </a:xfrm>
          <a:prstGeom prst="rect">
            <a:avLst/>
          </a:prstGeom>
          <a:noFill/>
          <a:ln>
            <a:noFill/>
          </a:ln>
        </p:spPr>
      </p:pic>
      <p:pic>
        <p:nvPicPr>
          <p:cNvPr id="269" name="Google Shape;269;g3264f5977a2_0_0"/>
          <p:cNvPicPr preferRelativeResize="0"/>
          <p:nvPr/>
        </p:nvPicPr>
        <p:blipFill>
          <a:blip r:embed="rId6">
            <a:alphaModFix/>
          </a:blip>
          <a:stretch>
            <a:fillRect/>
          </a:stretch>
        </p:blipFill>
        <p:spPr>
          <a:xfrm>
            <a:off x="464097" y="3093400"/>
            <a:ext cx="4113175" cy="176788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3264f5977a2_0_9"/>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IMPLEMENTATION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275" name="Google Shape;275;g3264f5977a2_0_9"/>
          <p:cNvSpPr txBox="1"/>
          <p:nvPr/>
        </p:nvSpPr>
        <p:spPr>
          <a:xfrm>
            <a:off x="3560525" y="723900"/>
            <a:ext cx="14202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300" u="none" cap="none" strike="noStrike">
                <a:solidFill>
                  <a:schemeClr val="dk1"/>
                </a:solidFill>
                <a:latin typeface="Courier New"/>
                <a:ea typeface="Courier New"/>
                <a:cs typeface="Courier New"/>
                <a:sym typeface="Courier New"/>
              </a:rPr>
              <a:t>AUDIO MOOD ANALYSIS</a:t>
            </a:r>
            <a:endParaRPr b="0" i="0" sz="1300" u="none" cap="none" strike="noStrike">
              <a:solidFill>
                <a:schemeClr val="dk1"/>
              </a:solidFill>
              <a:latin typeface="Courier New"/>
              <a:ea typeface="Courier New"/>
              <a:cs typeface="Courier New"/>
              <a:sym typeface="Courier New"/>
            </a:endParaRPr>
          </a:p>
        </p:txBody>
      </p:sp>
      <p:cxnSp>
        <p:nvCxnSpPr>
          <p:cNvPr id="276" name="Google Shape;276;g3264f5977a2_0_9"/>
          <p:cNvCxnSpPr>
            <a:stCxn id="275" idx="2"/>
            <a:endCxn id="277" idx="3"/>
          </p:cNvCxnSpPr>
          <p:nvPr/>
        </p:nvCxnSpPr>
        <p:spPr>
          <a:xfrm rot="5400000">
            <a:off x="3640625" y="1216500"/>
            <a:ext cx="549900" cy="710100"/>
          </a:xfrm>
          <a:prstGeom prst="curvedConnector2">
            <a:avLst/>
          </a:prstGeom>
          <a:noFill/>
          <a:ln cap="flat" cmpd="sng" w="9525">
            <a:solidFill>
              <a:schemeClr val="dk2"/>
            </a:solidFill>
            <a:prstDash val="solid"/>
            <a:round/>
            <a:headEnd len="sm" w="sm" type="none"/>
            <a:tailEnd len="med" w="med" type="stealth"/>
          </a:ln>
        </p:spPr>
      </p:cxnSp>
      <p:sp>
        <p:nvSpPr>
          <p:cNvPr id="278" name="Google Shape;278;g3264f5977a2_0_9"/>
          <p:cNvSpPr txBox="1"/>
          <p:nvPr/>
        </p:nvSpPr>
        <p:spPr>
          <a:xfrm>
            <a:off x="4336300" y="2548850"/>
            <a:ext cx="14202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300" u="none" cap="none" strike="noStrike">
                <a:solidFill>
                  <a:schemeClr val="dk1"/>
                </a:solidFill>
                <a:latin typeface="Courier New"/>
                <a:ea typeface="Courier New"/>
                <a:cs typeface="Courier New"/>
                <a:sym typeface="Courier New"/>
              </a:rPr>
              <a:t>TEXT FROM IMAGE</a:t>
            </a:r>
            <a:endParaRPr b="0" i="0" sz="1300" u="none" cap="none" strike="noStrike">
              <a:solidFill>
                <a:schemeClr val="dk1"/>
              </a:solidFill>
              <a:latin typeface="Courier New"/>
              <a:ea typeface="Courier New"/>
              <a:cs typeface="Courier New"/>
              <a:sym typeface="Courier New"/>
            </a:endParaRPr>
          </a:p>
        </p:txBody>
      </p:sp>
      <p:cxnSp>
        <p:nvCxnSpPr>
          <p:cNvPr id="279" name="Google Shape;279;g3264f5977a2_0_9"/>
          <p:cNvCxnSpPr>
            <a:stCxn id="278" idx="0"/>
          </p:cNvCxnSpPr>
          <p:nvPr/>
        </p:nvCxnSpPr>
        <p:spPr>
          <a:xfrm rot="-5400000">
            <a:off x="5092300" y="1872950"/>
            <a:ext cx="630000" cy="721800"/>
          </a:xfrm>
          <a:prstGeom prst="curvedConnector2">
            <a:avLst/>
          </a:prstGeom>
          <a:noFill/>
          <a:ln cap="flat" cmpd="sng" w="9525">
            <a:solidFill>
              <a:schemeClr val="dk2"/>
            </a:solidFill>
            <a:prstDash val="solid"/>
            <a:round/>
            <a:headEnd len="sm" w="sm" type="none"/>
            <a:tailEnd len="med" w="med" type="stealth"/>
          </a:ln>
        </p:spPr>
      </p:cxnSp>
      <p:sp>
        <p:nvSpPr>
          <p:cNvPr id="280" name="Google Shape;280;g3264f5977a2_0_9"/>
          <p:cNvSpPr txBox="1"/>
          <p:nvPr/>
        </p:nvSpPr>
        <p:spPr>
          <a:xfrm>
            <a:off x="4116800" y="4216800"/>
            <a:ext cx="14202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300" u="none" cap="none" strike="noStrike">
                <a:solidFill>
                  <a:schemeClr val="dk1"/>
                </a:solidFill>
                <a:latin typeface="Courier New"/>
                <a:ea typeface="Courier New"/>
                <a:cs typeface="Courier New"/>
                <a:sym typeface="Courier New"/>
              </a:rPr>
              <a:t>PREDICTION TO WELLBEING</a:t>
            </a:r>
            <a:endParaRPr b="0" i="0" sz="1300" u="none" cap="none" strike="noStrike">
              <a:solidFill>
                <a:schemeClr val="dk1"/>
              </a:solidFill>
              <a:latin typeface="Courier New"/>
              <a:ea typeface="Courier New"/>
              <a:cs typeface="Courier New"/>
              <a:sym typeface="Courier New"/>
            </a:endParaRPr>
          </a:p>
        </p:txBody>
      </p:sp>
      <p:cxnSp>
        <p:nvCxnSpPr>
          <p:cNvPr id="281" name="Google Shape;281;g3264f5977a2_0_9"/>
          <p:cNvCxnSpPr>
            <a:stCxn id="280" idx="0"/>
          </p:cNvCxnSpPr>
          <p:nvPr/>
        </p:nvCxnSpPr>
        <p:spPr>
          <a:xfrm flipH="1" rot="5400000">
            <a:off x="4194950" y="3584850"/>
            <a:ext cx="553800" cy="710100"/>
          </a:xfrm>
          <a:prstGeom prst="curvedConnector2">
            <a:avLst/>
          </a:prstGeom>
          <a:noFill/>
          <a:ln cap="flat" cmpd="sng" w="9525">
            <a:solidFill>
              <a:schemeClr val="dk2"/>
            </a:solidFill>
            <a:prstDash val="solid"/>
            <a:round/>
            <a:headEnd len="sm" w="sm" type="none"/>
            <a:tailEnd len="med" w="med" type="stealth"/>
          </a:ln>
        </p:spPr>
      </p:cxnSp>
      <p:sp>
        <p:nvSpPr>
          <p:cNvPr id="282" name="Google Shape;282;g3264f5977a2_0_9"/>
          <p:cNvSpPr txBox="1"/>
          <p:nvPr/>
        </p:nvSpPr>
        <p:spPr>
          <a:xfrm>
            <a:off x="6184700" y="4313091"/>
            <a:ext cx="2219400" cy="63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DFD LEVEL 2 DIAGRAMS</a:t>
            </a:r>
            <a:endParaRPr b="0" i="0" sz="1500" u="none" cap="none" strike="noStrike">
              <a:solidFill>
                <a:schemeClr val="dk1"/>
              </a:solidFill>
              <a:latin typeface="Courier New"/>
              <a:ea typeface="Courier New"/>
              <a:cs typeface="Courier New"/>
              <a:sym typeface="Courier New"/>
            </a:endParaRPr>
          </a:p>
        </p:txBody>
      </p:sp>
      <p:sp>
        <p:nvSpPr>
          <p:cNvPr id="283" name="Google Shape;283;g3264f5977a2_0_9"/>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284" name="Google Shape;284;g3264f5977a2_0_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285" name="Google Shape;285;g3264f5977a2_0_9"/>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286" name="Google Shape;286;g3264f5977a2_0_9"/>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287" name="Google Shape;287;g3264f5977a2_0_9"/>
          <p:cNvPicPr preferRelativeResize="0"/>
          <p:nvPr/>
        </p:nvPicPr>
        <p:blipFill rotWithShape="1">
          <a:blip r:embed="rId3">
            <a:alphaModFix/>
          </a:blip>
          <a:srcRect b="0" l="0" r="0" t="0"/>
          <a:stretch/>
        </p:blipFill>
        <p:spPr>
          <a:xfrm>
            <a:off x="0" y="-19276"/>
            <a:ext cx="548700" cy="548700"/>
          </a:xfrm>
          <a:prstGeom prst="rect">
            <a:avLst/>
          </a:prstGeom>
          <a:noFill/>
          <a:ln>
            <a:noFill/>
          </a:ln>
        </p:spPr>
      </p:pic>
      <p:pic>
        <p:nvPicPr>
          <p:cNvPr id="288" name="Google Shape;288;g3264f5977a2_0_9"/>
          <p:cNvPicPr preferRelativeResize="0"/>
          <p:nvPr/>
        </p:nvPicPr>
        <p:blipFill>
          <a:blip r:embed="rId4">
            <a:alphaModFix/>
          </a:blip>
          <a:stretch>
            <a:fillRect/>
          </a:stretch>
        </p:blipFill>
        <p:spPr>
          <a:xfrm>
            <a:off x="475300" y="771125"/>
            <a:ext cx="3075800" cy="2213700"/>
          </a:xfrm>
          <a:prstGeom prst="rect">
            <a:avLst/>
          </a:prstGeom>
          <a:noFill/>
          <a:ln>
            <a:noFill/>
          </a:ln>
        </p:spPr>
      </p:pic>
      <p:pic>
        <p:nvPicPr>
          <p:cNvPr id="289" name="Google Shape;289;g3264f5977a2_0_9"/>
          <p:cNvPicPr preferRelativeResize="0"/>
          <p:nvPr/>
        </p:nvPicPr>
        <p:blipFill>
          <a:blip r:embed="rId5">
            <a:alphaModFix/>
          </a:blip>
          <a:stretch>
            <a:fillRect/>
          </a:stretch>
        </p:blipFill>
        <p:spPr>
          <a:xfrm>
            <a:off x="448418" y="3121545"/>
            <a:ext cx="3668382" cy="1667950"/>
          </a:xfrm>
          <a:prstGeom prst="rect">
            <a:avLst/>
          </a:prstGeom>
          <a:noFill/>
          <a:ln>
            <a:noFill/>
          </a:ln>
        </p:spPr>
      </p:pic>
      <p:pic>
        <p:nvPicPr>
          <p:cNvPr id="290" name="Google Shape;290;g3264f5977a2_0_9"/>
          <p:cNvPicPr preferRelativeResize="0"/>
          <p:nvPr/>
        </p:nvPicPr>
        <p:blipFill>
          <a:blip r:embed="rId6">
            <a:alphaModFix/>
          </a:blip>
          <a:stretch>
            <a:fillRect/>
          </a:stretch>
        </p:blipFill>
        <p:spPr>
          <a:xfrm>
            <a:off x="5756500" y="771125"/>
            <a:ext cx="2973397" cy="323716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15"/>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a:t>
            </a:r>
            <a:endParaRPr b="1" sz="2900">
              <a:solidFill>
                <a:schemeClr val="accent5"/>
              </a:solidFill>
            </a:endParaRPr>
          </a:p>
        </p:txBody>
      </p:sp>
      <p:sp>
        <p:nvSpPr>
          <p:cNvPr id="296" name="Google Shape;296;p15"/>
          <p:cNvSpPr txBox="1"/>
          <p:nvPr>
            <p:ph idx="1" type="body"/>
          </p:nvPr>
        </p:nvSpPr>
        <p:spPr>
          <a:xfrm>
            <a:off x="311700" y="717850"/>
            <a:ext cx="8665800" cy="41427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Logistic Regression</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Achieved consistent performance with high accuracy. Precision and recall indicate reliable classification for balanced datasets.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Naive Bayes</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Performed well with text data, especially for independent features. Precision was slightly lower for imbalanced classes but remained effective overall. Got better performance after applying hyperparameter tuning.</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Support Vector Machine (SVM)</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Delivered high accuracy for nonlinear classification tasks. The model showed robustness with complex feature interactions.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Random Forest</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Provided strong classification performance with reduced overfitting. Achieved balanced precision and recall across all mental health classes.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XGBoost</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Delivered the highest accuracy and efficiency. The model demonstrated excellent handling of imbalanced datasets with robust predictions.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LSTM</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Outperformed traditional methods for sequential data. Captured contextual and temporal information effectively, achieving competitive results with complex text patterns.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Transformer </a:t>
            </a:r>
            <a:r>
              <a:rPr lang="en-GB" sz="1300">
                <a:solidFill>
                  <a:schemeClr val="dk1"/>
                </a:solidFill>
                <a:latin typeface="Courier New"/>
                <a:ea typeface="Courier New"/>
                <a:cs typeface="Courier New"/>
                <a:sym typeface="Courier New"/>
              </a:rPr>
              <a:t>: Gave the highest accuracy when implemented separately. Used in Ensemble Learning and improved the overall accuracy of the final model.</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K-nearest Neighbours</a:t>
            </a:r>
            <a:r>
              <a:rPr lang="en-GB" sz="1300">
                <a:solidFill>
                  <a:schemeClr val="dk1"/>
                </a:solidFill>
                <a:latin typeface="Courier New"/>
                <a:ea typeface="Courier New"/>
                <a:cs typeface="Courier New"/>
                <a:sym typeface="Courier New"/>
              </a:rPr>
              <a:t> : Performed poorly and gave the worst accuracies among all.</a:t>
            </a:r>
            <a:endParaRPr sz="1300">
              <a:solidFill>
                <a:schemeClr val="dk1"/>
              </a:solidFill>
              <a:latin typeface="Courier New"/>
              <a:ea typeface="Courier New"/>
              <a:cs typeface="Courier New"/>
              <a:sym typeface="Courier New"/>
            </a:endParaRPr>
          </a:p>
        </p:txBody>
      </p:sp>
      <p:sp>
        <p:nvSpPr>
          <p:cNvPr id="297" name="Google Shape;297;p15"/>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298" name="Google Shape;298;p1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299" name="Google Shape;299;p15"/>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300" name="Google Shape;300;p15"/>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301" name="Google Shape;301;p15"/>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2"/>
          <p:cNvSpPr txBox="1"/>
          <p:nvPr>
            <p:ph type="title"/>
          </p:nvPr>
        </p:nvSpPr>
        <p:spPr>
          <a:xfrm>
            <a:off x="311700" y="3362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4100">
                <a:solidFill>
                  <a:schemeClr val="accent5"/>
                </a:solidFill>
              </a:rPr>
              <a:t>CONTENT</a:t>
            </a:r>
            <a:endParaRPr b="1" sz="4100">
              <a:solidFill>
                <a:schemeClr val="accent5"/>
              </a:solidFill>
            </a:endParaRPr>
          </a:p>
        </p:txBody>
      </p:sp>
      <p:sp>
        <p:nvSpPr>
          <p:cNvPr id="71" name="Google Shape;71;p2"/>
          <p:cNvSpPr txBox="1"/>
          <p:nvPr>
            <p:ph idx="1" type="body"/>
          </p:nvPr>
        </p:nvSpPr>
        <p:spPr>
          <a:xfrm>
            <a:off x="442850" y="1061325"/>
            <a:ext cx="4145700" cy="3660000"/>
          </a:xfrm>
          <a:prstGeom prst="rect">
            <a:avLst/>
          </a:prstGeom>
          <a:noFill/>
          <a:ln>
            <a:noFill/>
          </a:ln>
        </p:spPr>
        <p:txBody>
          <a:bodyPr anchorCtr="0" anchor="ctr" bIns="91425" lIns="91425" spcFirstLastPara="1" rIns="91425" wrap="square" tIns="91425">
            <a:normAutofit fontScale="77500" lnSpcReduction="20000"/>
          </a:bodyPr>
          <a:lstStyle/>
          <a:p>
            <a:pPr indent="-322135"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Motivation</a:t>
            </a:r>
            <a:endParaRPr b="1" sz="1900">
              <a:solidFill>
                <a:schemeClr val="accent6"/>
              </a:solidFill>
              <a:latin typeface="Courier New"/>
              <a:ea typeface="Courier New"/>
              <a:cs typeface="Courier New"/>
              <a:sym typeface="Courier New"/>
            </a:endParaRPr>
          </a:p>
          <a:p>
            <a:pPr indent="-322135"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Introduction</a:t>
            </a:r>
            <a:endParaRPr b="1" sz="1900">
              <a:solidFill>
                <a:schemeClr val="accent6"/>
              </a:solidFill>
              <a:latin typeface="Courier New"/>
              <a:ea typeface="Courier New"/>
              <a:cs typeface="Courier New"/>
              <a:sym typeface="Courier New"/>
            </a:endParaRPr>
          </a:p>
          <a:p>
            <a:pPr indent="-322135"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Problem Definition</a:t>
            </a:r>
            <a:endParaRPr b="1" sz="1900">
              <a:solidFill>
                <a:schemeClr val="accent6"/>
              </a:solidFill>
              <a:latin typeface="Courier New"/>
              <a:ea typeface="Courier New"/>
              <a:cs typeface="Courier New"/>
              <a:sym typeface="Courier New"/>
            </a:endParaRPr>
          </a:p>
          <a:p>
            <a:pPr indent="-322135"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Our Contribution and Uniqueness of Project</a:t>
            </a:r>
            <a:endParaRPr b="1" sz="1900">
              <a:solidFill>
                <a:schemeClr val="accent6"/>
              </a:solidFill>
              <a:latin typeface="Courier New"/>
              <a:ea typeface="Courier New"/>
              <a:cs typeface="Courier New"/>
              <a:sym typeface="Courier New"/>
            </a:endParaRPr>
          </a:p>
          <a:p>
            <a:pPr indent="-322135"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Research Work</a:t>
            </a:r>
            <a:endParaRPr b="1" sz="1900">
              <a:solidFill>
                <a:schemeClr val="accent6"/>
              </a:solidFill>
              <a:latin typeface="Courier New"/>
              <a:ea typeface="Courier New"/>
              <a:cs typeface="Courier New"/>
              <a:sym typeface="Courier New"/>
            </a:endParaRPr>
          </a:p>
          <a:p>
            <a:pPr indent="-322135"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Proposed Workflow</a:t>
            </a:r>
            <a:endParaRPr b="1" sz="1900">
              <a:solidFill>
                <a:schemeClr val="accent6"/>
              </a:solidFill>
              <a:latin typeface="Courier New"/>
              <a:ea typeface="Courier New"/>
              <a:cs typeface="Courier New"/>
              <a:sym typeface="Courier New"/>
            </a:endParaRPr>
          </a:p>
          <a:p>
            <a:pPr indent="-322135"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Implementation</a:t>
            </a:r>
            <a:endParaRPr b="1" sz="1900">
              <a:solidFill>
                <a:schemeClr val="accent6"/>
              </a:solidFill>
              <a:latin typeface="Courier New"/>
              <a:ea typeface="Courier New"/>
              <a:cs typeface="Courier New"/>
              <a:sym typeface="Courier New"/>
            </a:endParaRPr>
          </a:p>
          <a:p>
            <a:pPr indent="-322135"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Results and Analysis</a:t>
            </a:r>
            <a:endParaRPr b="1" sz="1900">
              <a:solidFill>
                <a:schemeClr val="accent6"/>
              </a:solidFill>
              <a:latin typeface="Courier New"/>
              <a:ea typeface="Courier New"/>
              <a:cs typeface="Courier New"/>
              <a:sym typeface="Courier New"/>
            </a:endParaRPr>
          </a:p>
          <a:p>
            <a:pPr indent="-322135"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Prototype</a:t>
            </a:r>
            <a:endParaRPr b="1" sz="1900">
              <a:solidFill>
                <a:schemeClr val="accent6"/>
              </a:solidFill>
              <a:latin typeface="Courier New"/>
              <a:ea typeface="Courier New"/>
              <a:cs typeface="Courier New"/>
              <a:sym typeface="Courier New"/>
            </a:endParaRPr>
          </a:p>
          <a:p>
            <a:pPr indent="-322135"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Additional Features</a:t>
            </a:r>
            <a:endParaRPr b="1" sz="1900">
              <a:solidFill>
                <a:schemeClr val="accent6"/>
              </a:solidFill>
              <a:latin typeface="Courier New"/>
              <a:ea typeface="Courier New"/>
              <a:cs typeface="Courier New"/>
              <a:sym typeface="Courier New"/>
            </a:endParaRPr>
          </a:p>
          <a:p>
            <a:pPr indent="-322135"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Conclusion</a:t>
            </a:r>
            <a:endParaRPr b="1" sz="1900">
              <a:solidFill>
                <a:schemeClr val="accent6"/>
              </a:solidFill>
              <a:latin typeface="Courier New"/>
              <a:ea typeface="Courier New"/>
              <a:cs typeface="Courier New"/>
              <a:sym typeface="Courier New"/>
            </a:endParaRPr>
          </a:p>
          <a:p>
            <a:pPr indent="-322135"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Future Scope</a:t>
            </a:r>
            <a:endParaRPr b="1" sz="1900">
              <a:solidFill>
                <a:schemeClr val="accent6"/>
              </a:solidFill>
              <a:latin typeface="Courier New"/>
              <a:ea typeface="Courier New"/>
              <a:cs typeface="Courier New"/>
              <a:sym typeface="Courier New"/>
            </a:endParaRPr>
          </a:p>
          <a:p>
            <a:pPr indent="-322135"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References</a:t>
            </a:r>
            <a:endParaRPr b="1" sz="1900">
              <a:solidFill>
                <a:schemeClr val="accent6"/>
              </a:solidFill>
              <a:latin typeface="Courier New"/>
              <a:ea typeface="Courier New"/>
              <a:cs typeface="Courier New"/>
              <a:sym typeface="Courier New"/>
            </a:endParaRPr>
          </a:p>
          <a:p>
            <a:pPr indent="0" lvl="0" marL="457200" rtl="0" algn="l">
              <a:lnSpc>
                <a:spcPct val="115000"/>
              </a:lnSpc>
              <a:spcBef>
                <a:spcPts val="0"/>
              </a:spcBef>
              <a:spcAft>
                <a:spcPts val="0"/>
              </a:spcAft>
              <a:buSzPct val="94736"/>
              <a:buNone/>
            </a:pPr>
            <a:r>
              <a:t/>
            </a:r>
            <a:endParaRPr b="1" sz="1900">
              <a:solidFill>
                <a:schemeClr val="accent6"/>
              </a:solidFill>
              <a:latin typeface="Courier New"/>
              <a:ea typeface="Courier New"/>
              <a:cs typeface="Courier New"/>
              <a:sym typeface="Courier New"/>
            </a:endParaRPr>
          </a:p>
        </p:txBody>
      </p:sp>
      <p:pic>
        <p:nvPicPr>
          <p:cNvPr descr="Free Images : laptop, computer, writing, work, hand, screen ..." id="72" name="Google Shape;72;p2"/>
          <p:cNvPicPr preferRelativeResize="0"/>
          <p:nvPr/>
        </p:nvPicPr>
        <p:blipFill rotWithShape="1">
          <a:blip r:embed="rId3">
            <a:alphaModFix/>
          </a:blip>
          <a:srcRect b="0" l="0" r="0" t="0"/>
          <a:stretch/>
        </p:blipFill>
        <p:spPr>
          <a:xfrm>
            <a:off x="4693622" y="1355974"/>
            <a:ext cx="4145577" cy="2763036"/>
          </a:xfrm>
          <a:prstGeom prst="rect">
            <a:avLst/>
          </a:prstGeom>
          <a:noFill/>
          <a:ln>
            <a:noFill/>
          </a:ln>
          <a:effectLst>
            <a:outerShdw blurRad="485775" rotWithShape="0" algn="bl" dir="7800000" dist="209550">
              <a:srgbClr val="000000">
                <a:alpha val="47843"/>
              </a:srgbClr>
            </a:outerShdw>
          </a:effectLst>
        </p:spPr>
      </p:pic>
      <p:sp>
        <p:nvSpPr>
          <p:cNvPr id="73" name="Google Shape;73;p2"/>
          <p:cNvSpPr txBox="1"/>
          <p:nvPr/>
        </p:nvSpPr>
        <p:spPr>
          <a:xfrm>
            <a:off x="0" y="-19275"/>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74" name="Google Shape;74;p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75" name="Google Shape;75;p2"/>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76" name="Google Shape;76;p2"/>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77" name="Google Shape;77;p2"/>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6"/>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 (CONTINUED)</a:t>
            </a:r>
            <a:endParaRPr b="1" sz="2900">
              <a:solidFill>
                <a:schemeClr val="accent5"/>
              </a:solidFill>
            </a:endParaRPr>
          </a:p>
        </p:txBody>
      </p:sp>
      <p:sp>
        <p:nvSpPr>
          <p:cNvPr id="307" name="Google Shape;307;p16"/>
          <p:cNvSpPr txBox="1"/>
          <p:nvPr/>
        </p:nvSpPr>
        <p:spPr>
          <a:xfrm>
            <a:off x="832213" y="4374050"/>
            <a:ext cx="7479600" cy="45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RESULT COMPARISON OF DIFFERENT MODELS</a:t>
            </a:r>
            <a:endParaRPr b="0" i="0" sz="1400" u="none" cap="none" strike="noStrike">
              <a:solidFill>
                <a:schemeClr val="dk1"/>
              </a:solidFill>
              <a:latin typeface="Courier New"/>
              <a:ea typeface="Courier New"/>
              <a:cs typeface="Courier New"/>
              <a:sym typeface="Courier New"/>
            </a:endParaRPr>
          </a:p>
        </p:txBody>
      </p:sp>
      <p:pic>
        <p:nvPicPr>
          <p:cNvPr id="308" name="Google Shape;308;p16"/>
          <p:cNvPicPr preferRelativeResize="0"/>
          <p:nvPr/>
        </p:nvPicPr>
        <p:blipFill rotWithShape="1">
          <a:blip r:embed="rId3">
            <a:alphaModFix/>
          </a:blip>
          <a:srcRect b="0" l="0" r="0" t="0"/>
          <a:stretch/>
        </p:blipFill>
        <p:spPr>
          <a:xfrm>
            <a:off x="1440238" y="870250"/>
            <a:ext cx="6263532" cy="3503799"/>
          </a:xfrm>
          <a:prstGeom prst="rect">
            <a:avLst/>
          </a:prstGeom>
          <a:noFill/>
          <a:ln>
            <a:noFill/>
          </a:ln>
        </p:spPr>
      </p:pic>
      <p:sp>
        <p:nvSpPr>
          <p:cNvPr id="309" name="Google Shape;309;p16"/>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10" name="Google Shape;310;p1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311" name="Google Shape;311;p16"/>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312" name="Google Shape;312;p16"/>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313" name="Google Shape;313;p16"/>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g318bb03341f_0_4"/>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 (CONTINUED)</a:t>
            </a:r>
            <a:endParaRPr b="1" sz="2900">
              <a:solidFill>
                <a:schemeClr val="accent5"/>
              </a:solidFill>
            </a:endParaRPr>
          </a:p>
        </p:txBody>
      </p:sp>
      <p:sp>
        <p:nvSpPr>
          <p:cNvPr id="319" name="Google Shape;319;g318bb03341f_0_4"/>
          <p:cNvSpPr txBox="1"/>
          <p:nvPr/>
        </p:nvSpPr>
        <p:spPr>
          <a:xfrm>
            <a:off x="832200" y="4297850"/>
            <a:ext cx="7479600" cy="45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RESULT COMPARISON OF DIFFERENT MODELS AFTER HYPERPARAMETER TUNING</a:t>
            </a:r>
            <a:endParaRPr b="0" i="0" sz="1400" u="none" cap="none" strike="noStrike">
              <a:solidFill>
                <a:schemeClr val="dk1"/>
              </a:solidFill>
              <a:latin typeface="Courier New"/>
              <a:ea typeface="Courier New"/>
              <a:cs typeface="Courier New"/>
              <a:sym typeface="Courier New"/>
            </a:endParaRPr>
          </a:p>
        </p:txBody>
      </p:sp>
      <p:pic>
        <p:nvPicPr>
          <p:cNvPr id="320" name="Google Shape;320;g318bb03341f_0_4"/>
          <p:cNvPicPr preferRelativeResize="0"/>
          <p:nvPr/>
        </p:nvPicPr>
        <p:blipFill rotWithShape="1">
          <a:blip r:embed="rId3">
            <a:alphaModFix/>
          </a:blip>
          <a:srcRect b="0" l="0" r="0" t="0"/>
          <a:stretch/>
        </p:blipFill>
        <p:spPr>
          <a:xfrm>
            <a:off x="1404650" y="819850"/>
            <a:ext cx="6334710" cy="3503799"/>
          </a:xfrm>
          <a:prstGeom prst="rect">
            <a:avLst/>
          </a:prstGeom>
          <a:noFill/>
          <a:ln>
            <a:noFill/>
          </a:ln>
        </p:spPr>
      </p:pic>
      <p:sp>
        <p:nvSpPr>
          <p:cNvPr id="321" name="Google Shape;321;g318bb03341f_0_4"/>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22" name="Google Shape;322;g318bb03341f_0_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323" name="Google Shape;323;g318bb03341f_0_4"/>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324" name="Google Shape;324;g318bb03341f_0_4"/>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325" name="Google Shape;325;g318bb03341f_0_4"/>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318bb03341f_0_12"/>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 (CONTINUED)</a:t>
            </a:r>
            <a:endParaRPr b="1" sz="2900">
              <a:solidFill>
                <a:schemeClr val="accent5"/>
              </a:solidFill>
            </a:endParaRPr>
          </a:p>
        </p:txBody>
      </p:sp>
      <p:sp>
        <p:nvSpPr>
          <p:cNvPr id="331" name="Google Shape;331;g318bb03341f_0_12"/>
          <p:cNvSpPr txBox="1"/>
          <p:nvPr/>
        </p:nvSpPr>
        <p:spPr>
          <a:xfrm>
            <a:off x="1588938" y="3862125"/>
            <a:ext cx="1586400" cy="29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ROC AUC CURVE</a:t>
            </a:r>
            <a:endParaRPr b="0" i="0" sz="1400" u="none" cap="none" strike="noStrike">
              <a:solidFill>
                <a:schemeClr val="dk1"/>
              </a:solidFill>
              <a:latin typeface="Courier New"/>
              <a:ea typeface="Courier New"/>
              <a:cs typeface="Courier New"/>
              <a:sym typeface="Courier New"/>
            </a:endParaRPr>
          </a:p>
        </p:txBody>
      </p:sp>
      <p:sp>
        <p:nvSpPr>
          <p:cNvPr id="332" name="Google Shape;332;g318bb03341f_0_12"/>
          <p:cNvSpPr txBox="1"/>
          <p:nvPr/>
        </p:nvSpPr>
        <p:spPr>
          <a:xfrm>
            <a:off x="5568425" y="3862125"/>
            <a:ext cx="2441100" cy="29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CONFUSION MATRIX</a:t>
            </a:r>
            <a:endParaRPr b="0" i="0" sz="1400" u="none" cap="none" strike="noStrike">
              <a:solidFill>
                <a:schemeClr val="dk1"/>
              </a:solidFill>
              <a:latin typeface="Courier New"/>
              <a:ea typeface="Courier New"/>
              <a:cs typeface="Courier New"/>
              <a:sym typeface="Courier New"/>
            </a:endParaRPr>
          </a:p>
        </p:txBody>
      </p:sp>
      <p:sp>
        <p:nvSpPr>
          <p:cNvPr id="333" name="Google Shape;333;g318bb03341f_0_12"/>
          <p:cNvSpPr txBox="1"/>
          <p:nvPr/>
        </p:nvSpPr>
        <p:spPr>
          <a:xfrm>
            <a:off x="0" y="4158775"/>
            <a:ext cx="9144000" cy="779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200" u="none" cap="none" strike="noStrike">
                <a:solidFill>
                  <a:schemeClr val="dk1"/>
                </a:solidFill>
                <a:latin typeface="Courier New"/>
                <a:ea typeface="Courier New"/>
                <a:cs typeface="Courier New"/>
                <a:sym typeface="Courier New"/>
              </a:rPr>
              <a:t>ENSEMBLE MODEL (BASE MODELS : LOGISTIC REGRESSION, NAIVE BAYES, SVM, XGBOOST, LSTM, TRANSFORMER &amp; META LEARNER : RANDOM FOREST) WITH ACCURACY OF 98.03% WAS USED IN WEB APPLICATION</a:t>
            </a:r>
            <a:endParaRPr b="0" i="0" sz="1200" u="none" cap="none" strike="noStrike">
              <a:solidFill>
                <a:schemeClr val="dk1"/>
              </a:solidFill>
              <a:latin typeface="Courier New"/>
              <a:ea typeface="Courier New"/>
              <a:cs typeface="Courier New"/>
              <a:sym typeface="Courier New"/>
            </a:endParaRPr>
          </a:p>
        </p:txBody>
      </p:sp>
      <p:pic>
        <p:nvPicPr>
          <p:cNvPr id="334" name="Google Shape;334;g318bb03341f_0_12"/>
          <p:cNvPicPr preferRelativeResize="0"/>
          <p:nvPr/>
        </p:nvPicPr>
        <p:blipFill rotWithShape="1">
          <a:blip r:embed="rId3">
            <a:alphaModFix/>
          </a:blip>
          <a:srcRect b="0" l="0" r="0" t="0"/>
          <a:stretch/>
        </p:blipFill>
        <p:spPr>
          <a:xfrm>
            <a:off x="576788" y="870250"/>
            <a:ext cx="3610736" cy="2991875"/>
          </a:xfrm>
          <a:prstGeom prst="rect">
            <a:avLst/>
          </a:prstGeom>
          <a:noFill/>
          <a:ln>
            <a:noFill/>
          </a:ln>
        </p:spPr>
      </p:pic>
      <p:pic>
        <p:nvPicPr>
          <p:cNvPr id="335" name="Google Shape;335;g318bb03341f_0_12"/>
          <p:cNvPicPr preferRelativeResize="0"/>
          <p:nvPr/>
        </p:nvPicPr>
        <p:blipFill rotWithShape="1">
          <a:blip r:embed="rId4">
            <a:alphaModFix/>
          </a:blip>
          <a:srcRect b="0" l="0" r="0" t="0"/>
          <a:stretch/>
        </p:blipFill>
        <p:spPr>
          <a:xfrm>
            <a:off x="5101699" y="870250"/>
            <a:ext cx="3374557" cy="2991875"/>
          </a:xfrm>
          <a:prstGeom prst="rect">
            <a:avLst/>
          </a:prstGeom>
          <a:noFill/>
          <a:ln>
            <a:noFill/>
          </a:ln>
        </p:spPr>
      </p:pic>
      <p:sp>
        <p:nvSpPr>
          <p:cNvPr id="336" name="Google Shape;336;g318bb03341f_0_12"/>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37" name="Google Shape;337;g318bb03341f_0_1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338" name="Google Shape;338;g318bb03341f_0_12"/>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339" name="Google Shape;339;g318bb03341f_0_12"/>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340" name="Google Shape;340;g318bb03341f_0_12"/>
          <p:cNvPicPr preferRelativeResize="0"/>
          <p:nvPr/>
        </p:nvPicPr>
        <p:blipFill rotWithShape="1">
          <a:blip r:embed="rId5">
            <a:alphaModFix/>
          </a:blip>
          <a:srcRect b="0" l="0" r="0" t="0"/>
          <a:stretch/>
        </p:blipFill>
        <p:spPr>
          <a:xfrm>
            <a:off x="0" y="-19276"/>
            <a:ext cx="548700" cy="548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g31afdb7f163_0_2"/>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 (CONTINUED)</a:t>
            </a:r>
            <a:endParaRPr b="1" sz="2900">
              <a:solidFill>
                <a:schemeClr val="accent5"/>
              </a:solidFill>
            </a:endParaRPr>
          </a:p>
        </p:txBody>
      </p:sp>
      <p:sp>
        <p:nvSpPr>
          <p:cNvPr id="346" name="Google Shape;346;g31afdb7f163_0_2"/>
          <p:cNvSpPr txBox="1"/>
          <p:nvPr/>
        </p:nvSpPr>
        <p:spPr>
          <a:xfrm>
            <a:off x="7136450" y="752550"/>
            <a:ext cx="2034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Courier New"/>
              <a:ea typeface="Courier New"/>
              <a:cs typeface="Courier New"/>
              <a:sym typeface="Courier New"/>
            </a:endParaRPr>
          </a:p>
        </p:txBody>
      </p:sp>
      <p:sp>
        <p:nvSpPr>
          <p:cNvPr id="347" name="Google Shape;347;g31afdb7f163_0_2"/>
          <p:cNvSpPr txBox="1"/>
          <p:nvPr/>
        </p:nvSpPr>
        <p:spPr>
          <a:xfrm>
            <a:off x="6745225" y="2470475"/>
            <a:ext cx="2289000" cy="831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COMPARISON OF DIFFERENT ENSEMBLE MODELS</a:t>
            </a:r>
            <a:endParaRPr b="0" i="0" sz="1400" u="none" cap="none" strike="noStrike">
              <a:solidFill>
                <a:schemeClr val="dk1"/>
              </a:solidFill>
              <a:latin typeface="Courier New"/>
              <a:ea typeface="Courier New"/>
              <a:cs typeface="Courier New"/>
              <a:sym typeface="Courier New"/>
            </a:endParaRPr>
          </a:p>
        </p:txBody>
      </p:sp>
      <p:pic>
        <p:nvPicPr>
          <p:cNvPr id="348" name="Google Shape;348;g31afdb7f163_0_2"/>
          <p:cNvPicPr preferRelativeResize="0"/>
          <p:nvPr/>
        </p:nvPicPr>
        <p:blipFill rotWithShape="1">
          <a:blip r:embed="rId3">
            <a:alphaModFix/>
          </a:blip>
          <a:srcRect b="0" l="0" r="0" t="0"/>
          <a:stretch/>
        </p:blipFill>
        <p:spPr>
          <a:xfrm>
            <a:off x="311700" y="717850"/>
            <a:ext cx="6433524" cy="4120849"/>
          </a:xfrm>
          <a:prstGeom prst="rect">
            <a:avLst/>
          </a:prstGeom>
          <a:noFill/>
          <a:ln>
            <a:noFill/>
          </a:ln>
        </p:spPr>
      </p:pic>
      <p:sp>
        <p:nvSpPr>
          <p:cNvPr id="349" name="Google Shape;349;g31afdb7f163_0_2"/>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50" name="Google Shape;350;g31afdb7f163_0_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351" name="Google Shape;351;g31afdb7f163_0_2"/>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352" name="Google Shape;352;g31afdb7f163_0_2"/>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353" name="Google Shape;353;g31afdb7f163_0_2"/>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18"/>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000000"/>
              </a:buClr>
              <a:buSzPct val="34137"/>
              <a:buFont typeface="Arial"/>
              <a:buNone/>
            </a:pPr>
            <a:r>
              <a:rPr b="1" lang="en-GB" sz="2900">
                <a:solidFill>
                  <a:schemeClr val="accent5"/>
                </a:solidFill>
              </a:rPr>
              <a:t>PROTOTYPE</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359" name="Google Shape;359;p18"/>
          <p:cNvSpPr txBox="1"/>
          <p:nvPr>
            <p:ph idx="1" type="body"/>
          </p:nvPr>
        </p:nvSpPr>
        <p:spPr>
          <a:xfrm>
            <a:off x="235500" y="908925"/>
            <a:ext cx="4260300" cy="3992700"/>
          </a:xfrm>
          <a:prstGeom prst="rect">
            <a:avLst/>
          </a:prstGeom>
          <a:noFill/>
          <a:ln>
            <a:noFill/>
          </a:ln>
        </p:spPr>
        <p:txBody>
          <a:bodyPr anchorCtr="0" anchor="t" bIns="91425" lIns="91425" spcFirstLastPara="1" rIns="91425" wrap="square" tIns="91425">
            <a:normAutofit lnSpcReduction="20000"/>
          </a:bodyPr>
          <a:lstStyle/>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A functional prototype was developed to classify mental health concerns from social media posts.</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The system allows users to input text, upload images, or submit video for classification.</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Key functionalities include text preprocessing, feature extraction, and prediction using trained machine learning models.</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Real-time results display the most probable mental health concern with confidence scores.</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Allow user to retrain model.</a:t>
            </a:r>
            <a:endParaRPr sz="1500">
              <a:solidFill>
                <a:schemeClr val="dk1"/>
              </a:solidFill>
              <a:latin typeface="Courier New"/>
              <a:ea typeface="Courier New"/>
              <a:cs typeface="Courier New"/>
              <a:sym typeface="Courier New"/>
            </a:endParaRPr>
          </a:p>
        </p:txBody>
      </p:sp>
      <p:sp>
        <p:nvSpPr>
          <p:cNvPr id="360" name="Google Shape;360;p18"/>
          <p:cNvSpPr txBox="1"/>
          <p:nvPr/>
        </p:nvSpPr>
        <p:spPr>
          <a:xfrm>
            <a:off x="4229875" y="692075"/>
            <a:ext cx="4697100" cy="39927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00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Text Classification</a:t>
            </a:r>
            <a:r>
              <a:rPr b="1" i="0" lang="en-GB" sz="1500" u="none" cap="none" strike="noStrike">
                <a:solidFill>
                  <a:schemeClr val="dk1"/>
                </a:solidFill>
                <a:latin typeface="Courier New"/>
                <a:ea typeface="Courier New"/>
                <a:cs typeface="Courier New"/>
                <a:sym typeface="Courier New"/>
              </a:rPr>
              <a:t> : </a:t>
            </a:r>
            <a:r>
              <a:rPr b="0" i="0" lang="en-GB" sz="1500" u="none" cap="none" strike="noStrike">
                <a:solidFill>
                  <a:schemeClr val="dk1"/>
                </a:solidFill>
                <a:latin typeface="Courier New"/>
                <a:ea typeface="Courier New"/>
                <a:cs typeface="Courier New"/>
                <a:sym typeface="Courier New"/>
              </a:rPr>
              <a:t>Users can directly input text for immediate analysis and classification.</a:t>
            </a:r>
            <a:endParaRPr b="0" i="0" sz="1500" u="none" cap="none" strike="noStrike">
              <a:solidFill>
                <a:schemeClr val="dk1"/>
              </a:solidFill>
              <a:latin typeface="Courier New"/>
              <a:ea typeface="Courier New"/>
              <a:cs typeface="Courier New"/>
              <a:sym typeface="Courier New"/>
            </a:endParaRPr>
          </a:p>
          <a:p>
            <a:pPr indent="-323850" lvl="0" marL="457200" marR="0" rtl="0" algn="l">
              <a:lnSpc>
                <a:spcPct val="100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Image-based Classification</a:t>
            </a:r>
            <a:r>
              <a:rPr b="1" i="0" lang="en-GB" sz="1500" u="none" cap="none" strike="noStrike">
                <a:solidFill>
                  <a:schemeClr val="dk1"/>
                </a:solidFill>
                <a:latin typeface="Courier New"/>
                <a:ea typeface="Courier New"/>
                <a:cs typeface="Courier New"/>
                <a:sym typeface="Courier New"/>
              </a:rPr>
              <a:t> : </a:t>
            </a:r>
            <a:r>
              <a:rPr b="0" i="0" lang="en-GB" sz="1500" u="none" cap="none" strike="noStrike">
                <a:solidFill>
                  <a:schemeClr val="dk1"/>
                </a:solidFill>
                <a:latin typeface="Courier New"/>
                <a:ea typeface="Courier New"/>
                <a:cs typeface="Courier New"/>
                <a:sym typeface="Courier New"/>
              </a:rPr>
              <a:t>Extracts text from uploaded images using OCR (pytesseract), get captions and facial emotions to classify the content.</a:t>
            </a:r>
            <a:endParaRPr b="0" i="0" sz="1500" u="none" cap="none" strike="noStrike">
              <a:solidFill>
                <a:schemeClr val="dk1"/>
              </a:solidFill>
              <a:latin typeface="Courier New"/>
              <a:ea typeface="Courier New"/>
              <a:cs typeface="Courier New"/>
              <a:sym typeface="Courier New"/>
            </a:endParaRPr>
          </a:p>
          <a:p>
            <a:pPr indent="-323850" lvl="0" marL="457200" marR="0" rtl="0" algn="l">
              <a:lnSpc>
                <a:spcPct val="100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Video-based Classification</a:t>
            </a:r>
            <a:r>
              <a:rPr b="1" i="0" lang="en-GB" sz="1500" u="none" cap="none" strike="noStrike">
                <a:solidFill>
                  <a:schemeClr val="dk1"/>
                </a:solidFill>
                <a:latin typeface="Courier New"/>
                <a:ea typeface="Courier New"/>
                <a:cs typeface="Courier New"/>
                <a:sym typeface="Courier New"/>
              </a:rPr>
              <a:t> : </a:t>
            </a:r>
            <a:r>
              <a:rPr b="0" i="0" lang="en-GB" sz="1500" u="none" cap="none" strike="noStrike">
                <a:solidFill>
                  <a:schemeClr val="dk1"/>
                </a:solidFill>
                <a:latin typeface="Courier New"/>
                <a:ea typeface="Courier New"/>
                <a:cs typeface="Courier New"/>
                <a:sym typeface="Courier New"/>
              </a:rPr>
              <a:t>Processes uploaded video files, extract text from frames, transcribes speech to text, get captions and facial emotions to classify the content.</a:t>
            </a:r>
            <a:endParaRPr b="0" i="0" sz="1500" u="none" cap="none" strike="noStrike">
              <a:solidFill>
                <a:schemeClr val="dk1"/>
              </a:solidFill>
              <a:latin typeface="Courier New"/>
              <a:ea typeface="Courier New"/>
              <a:cs typeface="Courier New"/>
              <a:sym typeface="Courier New"/>
            </a:endParaRPr>
          </a:p>
          <a:p>
            <a:pPr indent="-323850" lvl="0" marL="457200" marR="0" rtl="0" algn="l">
              <a:lnSpc>
                <a:spcPct val="100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Userprofile Analysis</a:t>
            </a:r>
            <a:r>
              <a:rPr b="1" i="0" lang="en-GB" sz="1500" u="none" cap="none" strike="noStrike">
                <a:solidFill>
                  <a:schemeClr val="dk1"/>
                </a:solidFill>
                <a:latin typeface="Courier New"/>
                <a:ea typeface="Courier New"/>
                <a:cs typeface="Courier New"/>
                <a:sym typeface="Courier New"/>
              </a:rPr>
              <a:t> : </a:t>
            </a:r>
            <a:r>
              <a:rPr b="0" i="0" lang="en-GB" sz="1500" u="none" cap="none" strike="noStrike">
                <a:solidFill>
                  <a:schemeClr val="dk1"/>
                </a:solidFill>
                <a:latin typeface="Courier New"/>
                <a:ea typeface="Courier New"/>
                <a:cs typeface="Courier New"/>
                <a:sym typeface="Courier New"/>
              </a:rPr>
              <a:t>Enables analysing user profiles based on posts in Reddit and Twitter</a:t>
            </a:r>
            <a:endParaRPr b="0" i="0" sz="15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Courier New"/>
              <a:ea typeface="Courier New"/>
              <a:cs typeface="Courier New"/>
              <a:sym typeface="Courier New"/>
            </a:endParaRPr>
          </a:p>
        </p:txBody>
      </p:sp>
      <p:sp>
        <p:nvSpPr>
          <p:cNvPr id="361" name="Google Shape;361;p18"/>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62" name="Google Shape;362;p1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363" name="Google Shape;363;p18"/>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364" name="Google Shape;364;p18"/>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365" name="Google Shape;365;p18"/>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g32beced788e_0_4"/>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000000"/>
              </a:buClr>
              <a:buSzPct val="34136"/>
              <a:buFont typeface="Arial"/>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pic>
        <p:nvPicPr>
          <p:cNvPr id="371" name="Google Shape;371;g32beced788e_0_4"/>
          <p:cNvPicPr preferRelativeResize="0"/>
          <p:nvPr/>
        </p:nvPicPr>
        <p:blipFill rotWithShape="1">
          <a:blip r:embed="rId3">
            <a:alphaModFix/>
          </a:blip>
          <a:srcRect b="0" l="0" r="0" t="0"/>
          <a:stretch/>
        </p:blipFill>
        <p:spPr>
          <a:xfrm>
            <a:off x="492950" y="771125"/>
            <a:ext cx="3996549" cy="3895601"/>
          </a:xfrm>
          <a:prstGeom prst="rect">
            <a:avLst/>
          </a:prstGeom>
          <a:noFill/>
          <a:ln>
            <a:noFill/>
          </a:ln>
        </p:spPr>
      </p:pic>
      <p:pic>
        <p:nvPicPr>
          <p:cNvPr id="372" name="Google Shape;372;g32beced788e_0_4"/>
          <p:cNvPicPr preferRelativeResize="0"/>
          <p:nvPr/>
        </p:nvPicPr>
        <p:blipFill rotWithShape="1">
          <a:blip r:embed="rId4">
            <a:alphaModFix/>
          </a:blip>
          <a:srcRect b="0" l="0" r="0" t="0"/>
          <a:stretch/>
        </p:blipFill>
        <p:spPr>
          <a:xfrm>
            <a:off x="5035240" y="771125"/>
            <a:ext cx="3567485" cy="3895600"/>
          </a:xfrm>
          <a:prstGeom prst="rect">
            <a:avLst/>
          </a:prstGeom>
          <a:noFill/>
          <a:ln>
            <a:noFill/>
          </a:ln>
        </p:spPr>
      </p:pic>
      <p:sp>
        <p:nvSpPr>
          <p:cNvPr id="373" name="Google Shape;373;g32beced788e_0_4"/>
          <p:cNvSpPr txBox="1"/>
          <p:nvPr/>
        </p:nvSpPr>
        <p:spPr>
          <a:xfrm>
            <a:off x="5594400" y="4590525"/>
            <a:ext cx="28161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IMAGE CLASSIFICATION</a:t>
            </a:r>
            <a:endParaRPr b="0" i="0" sz="1400" u="none" cap="none" strike="noStrike">
              <a:solidFill>
                <a:schemeClr val="dk1"/>
              </a:solidFill>
              <a:latin typeface="Courier New"/>
              <a:ea typeface="Courier New"/>
              <a:cs typeface="Courier New"/>
              <a:sym typeface="Courier New"/>
            </a:endParaRPr>
          </a:p>
        </p:txBody>
      </p:sp>
      <p:sp>
        <p:nvSpPr>
          <p:cNvPr id="374" name="Google Shape;374;g32beced788e_0_4"/>
          <p:cNvSpPr txBox="1"/>
          <p:nvPr/>
        </p:nvSpPr>
        <p:spPr>
          <a:xfrm>
            <a:off x="1346725" y="4548750"/>
            <a:ext cx="2289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TEXT CLASSIFICATION</a:t>
            </a:r>
            <a:endParaRPr b="0" i="0" sz="1400" u="none" cap="none" strike="noStrike">
              <a:solidFill>
                <a:schemeClr val="dk1"/>
              </a:solidFill>
              <a:latin typeface="Courier New"/>
              <a:ea typeface="Courier New"/>
              <a:cs typeface="Courier New"/>
              <a:sym typeface="Courier New"/>
            </a:endParaRPr>
          </a:p>
        </p:txBody>
      </p:sp>
      <p:sp>
        <p:nvSpPr>
          <p:cNvPr id="375" name="Google Shape;375;g32beced788e_0_4"/>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76" name="Google Shape;376;g32beced788e_0_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377" name="Google Shape;377;g32beced788e_0_4"/>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378" name="Google Shape;378;g32beced788e_0_4"/>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379" name="Google Shape;379;g32beced788e_0_4"/>
          <p:cNvPicPr preferRelativeResize="0"/>
          <p:nvPr/>
        </p:nvPicPr>
        <p:blipFill rotWithShape="1">
          <a:blip r:embed="rId5">
            <a:alphaModFix/>
          </a:blip>
          <a:srcRect b="0" l="0" r="0" t="0"/>
          <a:stretch/>
        </p:blipFill>
        <p:spPr>
          <a:xfrm>
            <a:off x="0" y="-19276"/>
            <a:ext cx="548700" cy="548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g32beced788e_0_16"/>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000000"/>
              </a:buClr>
              <a:buSzPct val="34136"/>
              <a:buFont typeface="Arial"/>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385" name="Google Shape;385;g32beced788e_0_16"/>
          <p:cNvSpPr txBox="1"/>
          <p:nvPr/>
        </p:nvSpPr>
        <p:spPr>
          <a:xfrm>
            <a:off x="4312075" y="4590525"/>
            <a:ext cx="40983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200" u="none" cap="none" strike="noStrike">
                <a:solidFill>
                  <a:schemeClr val="dk1"/>
                </a:solidFill>
                <a:latin typeface="Courier New"/>
                <a:ea typeface="Courier New"/>
                <a:cs typeface="Courier New"/>
                <a:sym typeface="Courier New"/>
              </a:rPr>
              <a:t>REDDIT AND TWITTER USERNAME ANALYSIS</a:t>
            </a:r>
            <a:endParaRPr b="0" i="0" sz="1200" u="none" cap="none" strike="noStrike">
              <a:solidFill>
                <a:schemeClr val="dk1"/>
              </a:solidFill>
              <a:latin typeface="Courier New"/>
              <a:ea typeface="Courier New"/>
              <a:cs typeface="Courier New"/>
              <a:sym typeface="Courier New"/>
            </a:endParaRPr>
          </a:p>
        </p:txBody>
      </p:sp>
      <p:sp>
        <p:nvSpPr>
          <p:cNvPr id="386" name="Google Shape;386;g32beced788e_0_16"/>
          <p:cNvSpPr txBox="1"/>
          <p:nvPr/>
        </p:nvSpPr>
        <p:spPr>
          <a:xfrm>
            <a:off x="1346725" y="4548750"/>
            <a:ext cx="2289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200" u="none" cap="none" strike="noStrike">
                <a:solidFill>
                  <a:schemeClr val="dk1"/>
                </a:solidFill>
                <a:latin typeface="Courier New"/>
                <a:ea typeface="Courier New"/>
                <a:cs typeface="Courier New"/>
                <a:sym typeface="Courier New"/>
              </a:rPr>
              <a:t>VIDEO ANALYSIS</a:t>
            </a:r>
            <a:endParaRPr b="0" i="0" sz="1200" u="none" cap="none" strike="noStrike">
              <a:solidFill>
                <a:schemeClr val="dk1"/>
              </a:solidFill>
              <a:latin typeface="Courier New"/>
              <a:ea typeface="Courier New"/>
              <a:cs typeface="Courier New"/>
              <a:sym typeface="Courier New"/>
            </a:endParaRPr>
          </a:p>
        </p:txBody>
      </p:sp>
      <p:pic>
        <p:nvPicPr>
          <p:cNvPr id="387" name="Google Shape;387;g32beced788e_0_16"/>
          <p:cNvPicPr preferRelativeResize="0"/>
          <p:nvPr/>
        </p:nvPicPr>
        <p:blipFill rotWithShape="1">
          <a:blip r:embed="rId3">
            <a:alphaModFix/>
          </a:blip>
          <a:srcRect b="0" l="0" r="0" t="0"/>
          <a:stretch/>
        </p:blipFill>
        <p:spPr>
          <a:xfrm>
            <a:off x="857500" y="771125"/>
            <a:ext cx="3454587" cy="3819400"/>
          </a:xfrm>
          <a:prstGeom prst="rect">
            <a:avLst/>
          </a:prstGeom>
          <a:noFill/>
          <a:ln>
            <a:noFill/>
          </a:ln>
        </p:spPr>
      </p:pic>
      <p:pic>
        <p:nvPicPr>
          <p:cNvPr id="388" name="Google Shape;388;g32beced788e_0_16"/>
          <p:cNvPicPr preferRelativeResize="0"/>
          <p:nvPr/>
        </p:nvPicPr>
        <p:blipFill rotWithShape="1">
          <a:blip r:embed="rId4">
            <a:alphaModFix/>
          </a:blip>
          <a:srcRect b="0" l="0" r="0" t="0"/>
          <a:stretch/>
        </p:blipFill>
        <p:spPr>
          <a:xfrm>
            <a:off x="4804400" y="732750"/>
            <a:ext cx="3113625" cy="3896149"/>
          </a:xfrm>
          <a:prstGeom prst="rect">
            <a:avLst/>
          </a:prstGeom>
          <a:noFill/>
          <a:ln>
            <a:noFill/>
          </a:ln>
        </p:spPr>
      </p:pic>
      <p:sp>
        <p:nvSpPr>
          <p:cNvPr id="389" name="Google Shape;389;g32beced788e_0_16"/>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90" name="Google Shape;390;g32beced788e_0_1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391" name="Google Shape;391;g32beced788e_0_16"/>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392" name="Google Shape;392;g32beced788e_0_16"/>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393" name="Google Shape;393;g32beced788e_0_16"/>
          <p:cNvPicPr preferRelativeResize="0"/>
          <p:nvPr/>
        </p:nvPicPr>
        <p:blipFill rotWithShape="1">
          <a:blip r:embed="rId5">
            <a:alphaModFix/>
          </a:blip>
          <a:srcRect b="0" l="0" r="0" t="0"/>
          <a:stretch/>
        </p:blipFill>
        <p:spPr>
          <a:xfrm>
            <a:off x="0" y="-19276"/>
            <a:ext cx="548700" cy="548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19"/>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399" name="Google Shape;399;p19"/>
          <p:cNvSpPr txBox="1"/>
          <p:nvPr/>
        </p:nvSpPr>
        <p:spPr>
          <a:xfrm>
            <a:off x="1094450" y="4344450"/>
            <a:ext cx="6611400" cy="223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WEB APPLICATION INTERFACE</a:t>
            </a:r>
            <a:endParaRPr b="0" i="0" sz="1500" u="none" cap="none" strike="noStrike">
              <a:solidFill>
                <a:schemeClr val="dk1"/>
              </a:solidFill>
              <a:latin typeface="Courier New"/>
              <a:ea typeface="Courier New"/>
              <a:cs typeface="Courier New"/>
              <a:sym typeface="Courier New"/>
            </a:endParaRPr>
          </a:p>
        </p:txBody>
      </p:sp>
      <p:sp>
        <p:nvSpPr>
          <p:cNvPr id="400" name="Google Shape;400;p19"/>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01" name="Google Shape;401;p1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402" name="Google Shape;402;p19"/>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403" name="Google Shape;403;p19"/>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404" name="Google Shape;404;p19"/>
          <p:cNvPicPr preferRelativeResize="0"/>
          <p:nvPr/>
        </p:nvPicPr>
        <p:blipFill rotWithShape="1">
          <a:blip r:embed="rId3">
            <a:alphaModFix/>
          </a:blip>
          <a:srcRect b="0" l="0" r="0" t="0"/>
          <a:stretch/>
        </p:blipFill>
        <p:spPr>
          <a:xfrm>
            <a:off x="0" y="-19276"/>
            <a:ext cx="548700" cy="548700"/>
          </a:xfrm>
          <a:prstGeom prst="rect">
            <a:avLst/>
          </a:prstGeom>
          <a:noFill/>
          <a:ln>
            <a:noFill/>
          </a:ln>
        </p:spPr>
      </p:pic>
      <p:pic>
        <p:nvPicPr>
          <p:cNvPr id="405" name="Google Shape;405;p19"/>
          <p:cNvPicPr preferRelativeResize="0"/>
          <p:nvPr/>
        </p:nvPicPr>
        <p:blipFill>
          <a:blip r:embed="rId4">
            <a:alphaModFix/>
          </a:blip>
          <a:stretch>
            <a:fillRect/>
          </a:stretch>
        </p:blipFill>
        <p:spPr>
          <a:xfrm>
            <a:off x="989700" y="923525"/>
            <a:ext cx="7164607" cy="3268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g31f4e3d3d99_0_122"/>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411" name="Google Shape;411;g31f4e3d3d99_0_122"/>
          <p:cNvSpPr txBox="1"/>
          <p:nvPr/>
        </p:nvSpPr>
        <p:spPr>
          <a:xfrm>
            <a:off x="1266300" y="4679900"/>
            <a:ext cx="6611400" cy="223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300" u="none" cap="none" strike="noStrike">
                <a:solidFill>
                  <a:schemeClr val="dk1"/>
                </a:solidFill>
                <a:latin typeface="Courier New"/>
                <a:ea typeface="Courier New"/>
                <a:cs typeface="Courier New"/>
                <a:sym typeface="Courier New"/>
              </a:rPr>
              <a:t>WEB APPLICATION INTERFACE</a:t>
            </a:r>
            <a:endParaRPr b="0" i="0" sz="1300" u="none" cap="none" strike="noStrike">
              <a:solidFill>
                <a:schemeClr val="dk1"/>
              </a:solidFill>
              <a:latin typeface="Courier New"/>
              <a:ea typeface="Courier New"/>
              <a:cs typeface="Courier New"/>
              <a:sym typeface="Courier New"/>
            </a:endParaRPr>
          </a:p>
        </p:txBody>
      </p:sp>
      <p:pic>
        <p:nvPicPr>
          <p:cNvPr id="412" name="Google Shape;412;g31f4e3d3d99_0_122"/>
          <p:cNvPicPr preferRelativeResize="0"/>
          <p:nvPr/>
        </p:nvPicPr>
        <p:blipFill rotWithShape="1">
          <a:blip r:embed="rId3">
            <a:alphaModFix/>
          </a:blip>
          <a:srcRect b="0" l="0" r="0" t="0"/>
          <a:stretch/>
        </p:blipFill>
        <p:spPr>
          <a:xfrm>
            <a:off x="897200" y="684825"/>
            <a:ext cx="2421674" cy="1886925"/>
          </a:xfrm>
          <a:prstGeom prst="rect">
            <a:avLst/>
          </a:prstGeom>
          <a:noFill/>
          <a:ln>
            <a:noFill/>
          </a:ln>
        </p:spPr>
      </p:pic>
      <p:pic>
        <p:nvPicPr>
          <p:cNvPr id="413" name="Google Shape;413;g31f4e3d3d99_0_122"/>
          <p:cNvPicPr preferRelativeResize="0"/>
          <p:nvPr/>
        </p:nvPicPr>
        <p:blipFill rotWithShape="1">
          <a:blip r:embed="rId4">
            <a:alphaModFix/>
          </a:blip>
          <a:srcRect b="0" l="0" r="0" t="0"/>
          <a:stretch/>
        </p:blipFill>
        <p:spPr>
          <a:xfrm>
            <a:off x="3384000" y="684825"/>
            <a:ext cx="2421675" cy="1886925"/>
          </a:xfrm>
          <a:prstGeom prst="rect">
            <a:avLst/>
          </a:prstGeom>
          <a:noFill/>
          <a:ln>
            <a:noFill/>
          </a:ln>
        </p:spPr>
      </p:pic>
      <p:pic>
        <p:nvPicPr>
          <p:cNvPr id="414" name="Google Shape;414;g31f4e3d3d99_0_122"/>
          <p:cNvPicPr preferRelativeResize="0"/>
          <p:nvPr/>
        </p:nvPicPr>
        <p:blipFill rotWithShape="1">
          <a:blip r:embed="rId5">
            <a:alphaModFix/>
          </a:blip>
          <a:srcRect b="0" l="0" r="0" t="0"/>
          <a:stretch/>
        </p:blipFill>
        <p:spPr>
          <a:xfrm>
            <a:off x="5870800" y="684825"/>
            <a:ext cx="2421675" cy="1886926"/>
          </a:xfrm>
          <a:prstGeom prst="rect">
            <a:avLst/>
          </a:prstGeom>
          <a:noFill/>
          <a:ln>
            <a:noFill/>
          </a:ln>
        </p:spPr>
      </p:pic>
      <p:pic>
        <p:nvPicPr>
          <p:cNvPr id="415" name="Google Shape;415;g31f4e3d3d99_0_122"/>
          <p:cNvPicPr preferRelativeResize="0"/>
          <p:nvPr/>
        </p:nvPicPr>
        <p:blipFill rotWithShape="1">
          <a:blip r:embed="rId6">
            <a:alphaModFix/>
          </a:blip>
          <a:srcRect b="0" l="0" r="0" t="0"/>
          <a:stretch/>
        </p:blipFill>
        <p:spPr>
          <a:xfrm>
            <a:off x="897206" y="2671700"/>
            <a:ext cx="2421674" cy="2010441"/>
          </a:xfrm>
          <a:prstGeom prst="rect">
            <a:avLst/>
          </a:prstGeom>
          <a:noFill/>
          <a:ln>
            <a:noFill/>
          </a:ln>
        </p:spPr>
      </p:pic>
      <p:pic>
        <p:nvPicPr>
          <p:cNvPr id="416" name="Google Shape;416;g31f4e3d3d99_0_122"/>
          <p:cNvPicPr preferRelativeResize="0"/>
          <p:nvPr/>
        </p:nvPicPr>
        <p:blipFill rotWithShape="1">
          <a:blip r:embed="rId7">
            <a:alphaModFix/>
          </a:blip>
          <a:srcRect b="0" l="0" r="0" t="0"/>
          <a:stretch/>
        </p:blipFill>
        <p:spPr>
          <a:xfrm>
            <a:off x="3397325" y="2671700"/>
            <a:ext cx="2421676" cy="2010450"/>
          </a:xfrm>
          <a:prstGeom prst="rect">
            <a:avLst/>
          </a:prstGeom>
          <a:noFill/>
          <a:ln>
            <a:noFill/>
          </a:ln>
        </p:spPr>
      </p:pic>
      <p:pic>
        <p:nvPicPr>
          <p:cNvPr id="417" name="Google Shape;417;g31f4e3d3d99_0_122"/>
          <p:cNvPicPr preferRelativeResize="0"/>
          <p:nvPr/>
        </p:nvPicPr>
        <p:blipFill rotWithShape="1">
          <a:blip r:embed="rId8">
            <a:alphaModFix/>
          </a:blip>
          <a:srcRect b="0" l="0" r="0" t="0"/>
          <a:stretch/>
        </p:blipFill>
        <p:spPr>
          <a:xfrm>
            <a:off x="5897450" y="2671700"/>
            <a:ext cx="2398619" cy="2010450"/>
          </a:xfrm>
          <a:prstGeom prst="rect">
            <a:avLst/>
          </a:prstGeom>
          <a:noFill/>
          <a:ln>
            <a:noFill/>
          </a:ln>
        </p:spPr>
      </p:pic>
      <p:sp>
        <p:nvSpPr>
          <p:cNvPr id="418" name="Google Shape;418;g31f4e3d3d99_0_122"/>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19" name="Google Shape;419;g31f4e3d3d99_0_12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420" name="Google Shape;420;g31f4e3d3d99_0_122"/>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421" name="Google Shape;421;g31f4e3d3d99_0_122"/>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422" name="Google Shape;422;g31f4e3d3d99_0_122"/>
          <p:cNvPicPr preferRelativeResize="0"/>
          <p:nvPr/>
        </p:nvPicPr>
        <p:blipFill rotWithShape="1">
          <a:blip r:embed="rId9">
            <a:alphaModFix/>
          </a:blip>
          <a:srcRect b="0" l="0" r="0" t="0"/>
          <a:stretch/>
        </p:blipFill>
        <p:spPr>
          <a:xfrm>
            <a:off x="0" y="-19276"/>
            <a:ext cx="548700" cy="548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g31f4e3d3d99_0_184"/>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428" name="Google Shape;428;g31f4e3d3d99_0_184"/>
          <p:cNvSpPr txBox="1"/>
          <p:nvPr/>
        </p:nvSpPr>
        <p:spPr>
          <a:xfrm>
            <a:off x="7059100" y="2167800"/>
            <a:ext cx="1891800" cy="807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WEB APPLICATION INTERFACE</a:t>
            </a:r>
            <a:endParaRPr b="0" i="0" sz="1500" u="none" cap="none" strike="noStrike">
              <a:solidFill>
                <a:schemeClr val="dk1"/>
              </a:solidFill>
              <a:latin typeface="Courier New"/>
              <a:ea typeface="Courier New"/>
              <a:cs typeface="Courier New"/>
              <a:sym typeface="Courier New"/>
            </a:endParaRPr>
          </a:p>
        </p:txBody>
      </p:sp>
      <p:pic>
        <p:nvPicPr>
          <p:cNvPr id="429" name="Google Shape;429;g31f4e3d3d99_0_184"/>
          <p:cNvPicPr preferRelativeResize="0"/>
          <p:nvPr/>
        </p:nvPicPr>
        <p:blipFill rotWithShape="1">
          <a:blip r:embed="rId3">
            <a:alphaModFix/>
          </a:blip>
          <a:srcRect b="0" l="0" r="0" t="0"/>
          <a:stretch/>
        </p:blipFill>
        <p:spPr>
          <a:xfrm>
            <a:off x="406150" y="680925"/>
            <a:ext cx="3094578" cy="1983726"/>
          </a:xfrm>
          <a:prstGeom prst="rect">
            <a:avLst/>
          </a:prstGeom>
          <a:noFill/>
          <a:ln>
            <a:noFill/>
          </a:ln>
        </p:spPr>
      </p:pic>
      <p:pic>
        <p:nvPicPr>
          <p:cNvPr id="430" name="Google Shape;430;g31f4e3d3d99_0_184"/>
          <p:cNvPicPr preferRelativeResize="0"/>
          <p:nvPr/>
        </p:nvPicPr>
        <p:blipFill rotWithShape="1">
          <a:blip r:embed="rId4">
            <a:alphaModFix/>
          </a:blip>
          <a:srcRect b="0" l="0" r="0" t="0"/>
          <a:stretch/>
        </p:blipFill>
        <p:spPr>
          <a:xfrm>
            <a:off x="3732625" y="684800"/>
            <a:ext cx="3094575" cy="1983722"/>
          </a:xfrm>
          <a:prstGeom prst="rect">
            <a:avLst/>
          </a:prstGeom>
          <a:noFill/>
          <a:ln>
            <a:noFill/>
          </a:ln>
        </p:spPr>
      </p:pic>
      <p:pic>
        <p:nvPicPr>
          <p:cNvPr id="431" name="Google Shape;431;g31f4e3d3d99_0_184"/>
          <p:cNvPicPr preferRelativeResize="0"/>
          <p:nvPr/>
        </p:nvPicPr>
        <p:blipFill rotWithShape="1">
          <a:blip r:embed="rId5">
            <a:alphaModFix/>
          </a:blip>
          <a:srcRect b="0" l="0" r="0" t="0"/>
          <a:stretch/>
        </p:blipFill>
        <p:spPr>
          <a:xfrm>
            <a:off x="406150" y="2776275"/>
            <a:ext cx="3094574" cy="1983725"/>
          </a:xfrm>
          <a:prstGeom prst="rect">
            <a:avLst/>
          </a:prstGeom>
          <a:noFill/>
          <a:ln>
            <a:noFill/>
          </a:ln>
        </p:spPr>
      </p:pic>
      <p:pic>
        <p:nvPicPr>
          <p:cNvPr id="432" name="Google Shape;432;g31f4e3d3d99_0_184"/>
          <p:cNvPicPr preferRelativeResize="0"/>
          <p:nvPr/>
        </p:nvPicPr>
        <p:blipFill rotWithShape="1">
          <a:blip r:embed="rId6">
            <a:alphaModFix/>
          </a:blip>
          <a:srcRect b="0" l="0" r="0" t="0"/>
          <a:stretch/>
        </p:blipFill>
        <p:spPr>
          <a:xfrm>
            <a:off x="3730400" y="2776275"/>
            <a:ext cx="3094574" cy="1983725"/>
          </a:xfrm>
          <a:prstGeom prst="rect">
            <a:avLst/>
          </a:prstGeom>
          <a:noFill/>
          <a:ln>
            <a:noFill/>
          </a:ln>
        </p:spPr>
      </p:pic>
      <p:sp>
        <p:nvSpPr>
          <p:cNvPr id="433" name="Google Shape;433;g31f4e3d3d99_0_184"/>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34" name="Google Shape;434;g31f4e3d3d99_0_18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435" name="Google Shape;435;g31f4e3d3d99_0_184"/>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436" name="Google Shape;436;g31f4e3d3d99_0_184"/>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437" name="Google Shape;437;g31f4e3d3d99_0_184"/>
          <p:cNvPicPr preferRelativeResize="0"/>
          <p:nvPr/>
        </p:nvPicPr>
        <p:blipFill rotWithShape="1">
          <a:blip r:embed="rId7">
            <a:alphaModFix/>
          </a:blip>
          <a:srcRect b="0" l="0" r="0" t="0"/>
          <a:stretch/>
        </p:blipFill>
        <p:spPr>
          <a:xfrm>
            <a:off x="0" y="-19276"/>
            <a:ext cx="548700" cy="548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3"/>
          <p:cNvSpPr txBox="1"/>
          <p:nvPr>
            <p:ph type="title"/>
          </p:nvPr>
        </p:nvSpPr>
        <p:spPr>
          <a:xfrm>
            <a:off x="4641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MOTIVATION</a:t>
            </a:r>
            <a:endParaRPr b="1" sz="2900">
              <a:solidFill>
                <a:schemeClr val="accent5"/>
              </a:solidFill>
            </a:endParaRPr>
          </a:p>
        </p:txBody>
      </p:sp>
      <p:sp>
        <p:nvSpPr>
          <p:cNvPr id="83" name="Google Shape;83;p3"/>
          <p:cNvSpPr txBox="1"/>
          <p:nvPr>
            <p:ph idx="1" type="body"/>
          </p:nvPr>
        </p:nvSpPr>
        <p:spPr>
          <a:xfrm>
            <a:off x="311700" y="711150"/>
            <a:ext cx="8520600" cy="40494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20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Rising global concern over mental health disorders</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Mental health issues are affecting millions worldwide, requiring urgent attention</a:t>
            </a:r>
            <a:r>
              <a:rPr b="1" lang="en-GB" sz="1400">
                <a:solidFill>
                  <a:schemeClr val="dk1"/>
                </a:solidFill>
                <a:latin typeface="Courier New"/>
                <a:ea typeface="Courier New"/>
                <a:cs typeface="Courier New"/>
                <a:sym typeface="Courier New"/>
              </a:rPr>
              <a:t>.</a:t>
            </a:r>
            <a:endParaRPr b="1"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Social media is a key outlet for emotional expression</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Platforms like </a:t>
            </a:r>
            <a:r>
              <a:rPr i="1" lang="en-GB" sz="1400">
                <a:solidFill>
                  <a:schemeClr val="dk1"/>
                </a:solidFill>
                <a:latin typeface="Courier New"/>
                <a:ea typeface="Courier New"/>
                <a:cs typeface="Courier New"/>
                <a:sym typeface="Courier New"/>
              </a:rPr>
              <a:t>Twitter </a:t>
            </a:r>
            <a:r>
              <a:rPr lang="en-GB" sz="1400">
                <a:solidFill>
                  <a:schemeClr val="dk1"/>
                </a:solidFill>
                <a:latin typeface="Courier New"/>
                <a:ea typeface="Courier New"/>
                <a:cs typeface="Courier New"/>
                <a:sym typeface="Courier New"/>
              </a:rPr>
              <a:t>and </a:t>
            </a:r>
            <a:r>
              <a:rPr i="1" lang="en-GB" sz="1400">
                <a:solidFill>
                  <a:schemeClr val="dk1"/>
                </a:solidFill>
                <a:latin typeface="Courier New"/>
                <a:ea typeface="Courier New"/>
                <a:cs typeface="Courier New"/>
                <a:sym typeface="Courier New"/>
              </a:rPr>
              <a:t>Reddit </a:t>
            </a:r>
            <a:r>
              <a:rPr lang="en-GB" sz="1400">
                <a:solidFill>
                  <a:schemeClr val="dk1"/>
                </a:solidFill>
                <a:latin typeface="Courier New"/>
                <a:ea typeface="Courier New"/>
                <a:cs typeface="Courier New"/>
                <a:sym typeface="Courier New"/>
              </a:rPr>
              <a:t>reveal mental health struggles in real-time.</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Early detection of mental health issues can save lives</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Identifying mental health disorders early helps provide timely interventions.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Machine learning can automate detection of mental health disorders</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Technology enables efficient analysis of large social media data for early warning signs.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Potential to assist mental health professionals and organizations : </a:t>
            </a:r>
            <a:r>
              <a:rPr lang="en-GB" sz="1400">
                <a:solidFill>
                  <a:schemeClr val="dk1"/>
                </a:solidFill>
                <a:latin typeface="Courier New"/>
                <a:ea typeface="Courier New"/>
                <a:cs typeface="Courier New"/>
                <a:sym typeface="Courier New"/>
              </a:rPr>
              <a:t>Provides valuable insights for mental health monitoring and public health efforts.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Opportunity to improve mental health awareness on social platforms </a:t>
            </a:r>
            <a:r>
              <a:rPr lang="en-GB" sz="1400">
                <a:solidFill>
                  <a:schemeClr val="dk1"/>
                </a:solidFill>
                <a:latin typeface="Courier New"/>
                <a:ea typeface="Courier New"/>
                <a:cs typeface="Courier New"/>
                <a:sym typeface="Courier New"/>
              </a:rPr>
              <a:t>Can support campaigns that foster awareness and reduce stigma online.</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400">
                <a:solidFill>
                  <a:schemeClr val="accent5"/>
                </a:solidFill>
                <a:latin typeface="Courier New"/>
                <a:ea typeface="Courier New"/>
                <a:cs typeface="Courier New"/>
                <a:sym typeface="Courier New"/>
              </a:rPr>
              <a:t>Lack of a publicly available application</a:t>
            </a:r>
            <a:r>
              <a:rPr lang="en-GB" sz="1400">
                <a:solidFill>
                  <a:schemeClr val="dk1"/>
                </a:solidFill>
                <a:latin typeface="Courier New"/>
                <a:ea typeface="Courier New"/>
                <a:cs typeface="Courier New"/>
                <a:sym typeface="Courier New"/>
              </a:rPr>
              <a:t> which incorporates text, image, video, audio, emotions and situations derived from images/frames for overall mental issue classification and corresponding wellbeing mapping.</a:t>
            </a:r>
            <a:endParaRPr sz="1400">
              <a:solidFill>
                <a:schemeClr val="dk1"/>
              </a:solidFill>
              <a:latin typeface="Courier New"/>
              <a:ea typeface="Courier New"/>
              <a:cs typeface="Courier New"/>
              <a:sym typeface="Courier New"/>
            </a:endParaRPr>
          </a:p>
        </p:txBody>
      </p:sp>
      <p:sp>
        <p:nvSpPr>
          <p:cNvPr id="84" name="Google Shape;84;p3"/>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85" name="Google Shape;85;p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86" name="Google Shape;86;p3"/>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87" name="Google Shape;87;p3"/>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88" name="Google Shape;88;p3"/>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g32fa4b6ddbd_0_6"/>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ADDITIONAL FEATURES</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443" name="Google Shape;443;g32fa4b6ddbd_0_6"/>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44" name="Google Shape;444;g32fa4b6ddbd_0_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445" name="Google Shape;445;g32fa4b6ddbd_0_6"/>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446" name="Google Shape;446;g32fa4b6ddbd_0_6"/>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447" name="Google Shape;447;g32fa4b6ddbd_0_6"/>
          <p:cNvPicPr preferRelativeResize="0"/>
          <p:nvPr/>
        </p:nvPicPr>
        <p:blipFill rotWithShape="1">
          <a:blip r:embed="rId3">
            <a:alphaModFix/>
          </a:blip>
          <a:srcRect b="0" l="0" r="0" t="0"/>
          <a:stretch/>
        </p:blipFill>
        <p:spPr>
          <a:xfrm>
            <a:off x="0" y="-19276"/>
            <a:ext cx="548700" cy="548700"/>
          </a:xfrm>
          <a:prstGeom prst="rect">
            <a:avLst/>
          </a:prstGeom>
          <a:noFill/>
          <a:ln>
            <a:noFill/>
          </a:ln>
        </p:spPr>
      </p:pic>
      <p:sp>
        <p:nvSpPr>
          <p:cNvPr id="448" name="Google Shape;448;g32fa4b6ddbd_0_6"/>
          <p:cNvSpPr txBox="1"/>
          <p:nvPr/>
        </p:nvSpPr>
        <p:spPr>
          <a:xfrm>
            <a:off x="530800" y="730425"/>
            <a:ext cx="8373000" cy="39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solidFill>
                  <a:schemeClr val="dk1"/>
                </a:solidFill>
                <a:latin typeface="Courier New"/>
                <a:ea typeface="Courier New"/>
                <a:cs typeface="Courier New"/>
                <a:sym typeface="Courier New"/>
              </a:rPr>
              <a:t>PDF UPLOAD ANALYSIS</a:t>
            </a:r>
            <a:endParaRPr b="1" sz="20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GB" sz="1500">
                <a:solidFill>
                  <a:schemeClr val="accent5"/>
                </a:solidFill>
                <a:latin typeface="Courier New"/>
                <a:ea typeface="Courier New"/>
                <a:cs typeface="Courier New"/>
                <a:sym typeface="Courier New"/>
              </a:rPr>
              <a:t>Automated Text Extraction:</a:t>
            </a:r>
            <a:endParaRPr b="1" sz="1500">
              <a:solidFill>
                <a:schemeClr val="accent5"/>
              </a:solidFill>
              <a:latin typeface="Courier New"/>
              <a:ea typeface="Courier New"/>
              <a:cs typeface="Courier New"/>
              <a:sym typeface="Courier New"/>
            </a:endParaRPr>
          </a:p>
          <a:p>
            <a:pPr indent="-323850" lvl="0" marL="457200" rtl="0" algn="l">
              <a:lnSpc>
                <a:spcPct val="115000"/>
              </a:lnSpc>
              <a:spcBef>
                <a:spcPts val="120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Utilize OCR to extract text from uploaded PDF files.</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Convert scanned documents into machine-readable text.</a:t>
            </a:r>
            <a:endParaRPr sz="1500">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None/>
            </a:pPr>
            <a:r>
              <a:rPr b="1" lang="en-GB" sz="1500">
                <a:solidFill>
                  <a:schemeClr val="accent5"/>
                </a:solidFill>
                <a:latin typeface="Courier New"/>
                <a:ea typeface="Courier New"/>
                <a:cs typeface="Courier New"/>
                <a:sym typeface="Courier New"/>
              </a:rPr>
              <a:t>Data Enrichment:</a:t>
            </a:r>
            <a:endParaRPr b="1" sz="1500">
              <a:solidFill>
                <a:schemeClr val="accent5"/>
              </a:solidFill>
              <a:latin typeface="Courier New"/>
              <a:ea typeface="Courier New"/>
              <a:cs typeface="Courier New"/>
              <a:sym typeface="Courier New"/>
            </a:endParaRPr>
          </a:p>
          <a:p>
            <a:pPr indent="-323850" lvl="0" marL="457200" rtl="0" algn="l">
              <a:lnSpc>
                <a:spcPct val="115000"/>
              </a:lnSpc>
              <a:spcBef>
                <a:spcPts val="120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Integrate PDF content into the mental health dataset.</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Enhance analysis with diverse sources of user-generated content.</a:t>
            </a:r>
            <a:endParaRPr sz="1500">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None/>
            </a:pPr>
            <a:r>
              <a:rPr b="1" lang="en-GB" sz="1500">
                <a:solidFill>
                  <a:schemeClr val="accent5"/>
                </a:solidFill>
                <a:latin typeface="Courier New"/>
                <a:ea typeface="Courier New"/>
                <a:cs typeface="Courier New"/>
                <a:sym typeface="Courier New"/>
              </a:rPr>
              <a:t>Subsequent Analysis:</a:t>
            </a:r>
            <a:endParaRPr b="1" sz="1500">
              <a:solidFill>
                <a:schemeClr val="accent5"/>
              </a:solidFill>
              <a:latin typeface="Courier New"/>
              <a:ea typeface="Courier New"/>
              <a:cs typeface="Courier New"/>
              <a:sym typeface="Courier New"/>
            </a:endParaRPr>
          </a:p>
          <a:p>
            <a:pPr indent="-323850" lvl="0" marL="457200" rtl="0" algn="l">
              <a:lnSpc>
                <a:spcPct val="115000"/>
              </a:lnSpc>
              <a:spcBef>
                <a:spcPts val="120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Apply models to evaluate and classify the extracted text.</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Generate insights from PDF-based textual data.</a:t>
            </a:r>
            <a:endParaRPr sz="2200">
              <a:solidFill>
                <a:schemeClr val="dk1"/>
              </a:solidFill>
              <a:latin typeface="Courier New"/>
              <a:ea typeface="Courier New"/>
              <a:cs typeface="Courier New"/>
              <a:sym typeface="Courier New"/>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g32fa4b6ddbd_0_31"/>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ADDITIONAL FEATURES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454" name="Google Shape;454;g32fa4b6ddbd_0_31"/>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55" name="Google Shape;455;g32fa4b6ddbd_0_3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456" name="Google Shape;456;g32fa4b6ddbd_0_31"/>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457" name="Google Shape;457;g32fa4b6ddbd_0_31"/>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458" name="Google Shape;458;g32fa4b6ddbd_0_31"/>
          <p:cNvPicPr preferRelativeResize="0"/>
          <p:nvPr/>
        </p:nvPicPr>
        <p:blipFill rotWithShape="1">
          <a:blip r:embed="rId3">
            <a:alphaModFix/>
          </a:blip>
          <a:srcRect b="0" l="0" r="0" t="0"/>
          <a:stretch/>
        </p:blipFill>
        <p:spPr>
          <a:xfrm>
            <a:off x="0" y="-19276"/>
            <a:ext cx="548700" cy="548700"/>
          </a:xfrm>
          <a:prstGeom prst="rect">
            <a:avLst/>
          </a:prstGeom>
          <a:noFill/>
          <a:ln>
            <a:noFill/>
          </a:ln>
        </p:spPr>
      </p:pic>
      <p:pic>
        <p:nvPicPr>
          <p:cNvPr id="459" name="Google Shape;459;g32fa4b6ddbd_0_31"/>
          <p:cNvPicPr preferRelativeResize="0"/>
          <p:nvPr/>
        </p:nvPicPr>
        <p:blipFill>
          <a:blip r:embed="rId4">
            <a:alphaModFix/>
          </a:blip>
          <a:stretch>
            <a:fillRect/>
          </a:stretch>
        </p:blipFill>
        <p:spPr>
          <a:xfrm>
            <a:off x="548701" y="714950"/>
            <a:ext cx="4590251" cy="3056950"/>
          </a:xfrm>
          <a:prstGeom prst="rect">
            <a:avLst/>
          </a:prstGeom>
          <a:noFill/>
          <a:ln>
            <a:noFill/>
          </a:ln>
        </p:spPr>
      </p:pic>
      <p:sp>
        <p:nvSpPr>
          <p:cNvPr id="460" name="Google Shape;460;g32fa4b6ddbd_0_31"/>
          <p:cNvSpPr txBox="1"/>
          <p:nvPr/>
        </p:nvSpPr>
        <p:spPr>
          <a:xfrm>
            <a:off x="3274250" y="3888350"/>
            <a:ext cx="2595300" cy="293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lang="en-GB" sz="1500">
                <a:solidFill>
                  <a:schemeClr val="dk1"/>
                </a:solidFill>
                <a:latin typeface="Courier New"/>
                <a:ea typeface="Courier New"/>
                <a:cs typeface="Courier New"/>
                <a:sym typeface="Courier New"/>
              </a:rPr>
              <a:t>PDF UPLOAD OPTION</a:t>
            </a:r>
            <a:endParaRPr b="0" i="0" sz="1500" u="none" cap="none" strike="noStrike">
              <a:solidFill>
                <a:schemeClr val="dk1"/>
              </a:solidFill>
              <a:latin typeface="Courier New"/>
              <a:ea typeface="Courier New"/>
              <a:cs typeface="Courier New"/>
              <a:sym typeface="Courier New"/>
            </a:endParaRPr>
          </a:p>
        </p:txBody>
      </p:sp>
      <p:pic>
        <p:nvPicPr>
          <p:cNvPr id="461" name="Google Shape;461;g32fa4b6ddbd_0_31"/>
          <p:cNvPicPr preferRelativeResize="0"/>
          <p:nvPr/>
        </p:nvPicPr>
        <p:blipFill rotWithShape="1">
          <a:blip r:embed="rId5">
            <a:alphaModFix/>
          </a:blip>
          <a:srcRect b="0" l="31766" r="10850" t="0"/>
          <a:stretch/>
        </p:blipFill>
        <p:spPr>
          <a:xfrm>
            <a:off x="5263250" y="714950"/>
            <a:ext cx="3487749" cy="30569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g32fa4b6ddbd_0_44"/>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ADDITIONAL FEATURES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467" name="Google Shape;467;g32fa4b6ddbd_0_44"/>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68" name="Google Shape;468;g32fa4b6ddbd_0_4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469" name="Google Shape;469;g32fa4b6ddbd_0_44"/>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470" name="Google Shape;470;g32fa4b6ddbd_0_44"/>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471" name="Google Shape;471;g32fa4b6ddbd_0_44"/>
          <p:cNvPicPr preferRelativeResize="0"/>
          <p:nvPr/>
        </p:nvPicPr>
        <p:blipFill rotWithShape="1">
          <a:blip r:embed="rId3">
            <a:alphaModFix/>
          </a:blip>
          <a:srcRect b="0" l="0" r="0" t="0"/>
          <a:stretch/>
        </p:blipFill>
        <p:spPr>
          <a:xfrm>
            <a:off x="0" y="-19276"/>
            <a:ext cx="548700" cy="548700"/>
          </a:xfrm>
          <a:prstGeom prst="rect">
            <a:avLst/>
          </a:prstGeom>
          <a:noFill/>
          <a:ln>
            <a:noFill/>
          </a:ln>
        </p:spPr>
      </p:pic>
      <p:sp>
        <p:nvSpPr>
          <p:cNvPr id="472" name="Google Shape;472;g32fa4b6ddbd_0_44"/>
          <p:cNvSpPr txBox="1"/>
          <p:nvPr/>
        </p:nvSpPr>
        <p:spPr>
          <a:xfrm>
            <a:off x="454600" y="730425"/>
            <a:ext cx="4591500" cy="39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solidFill>
                  <a:schemeClr val="dk1"/>
                </a:solidFill>
                <a:latin typeface="Courier New"/>
                <a:ea typeface="Courier New"/>
                <a:cs typeface="Courier New"/>
                <a:sym typeface="Courier New"/>
              </a:rPr>
              <a:t>USER RESPONSE TO IMAGE SHOWN</a:t>
            </a:r>
            <a:endParaRPr b="1" sz="2000">
              <a:solidFill>
                <a:schemeClr val="dk1"/>
              </a:solidFill>
              <a:latin typeface="Courier New"/>
              <a:ea typeface="Courier New"/>
              <a:cs typeface="Courier New"/>
              <a:sym typeface="Courier New"/>
            </a:endParaRPr>
          </a:p>
          <a:p>
            <a:pPr indent="-323850" lvl="0" marL="457200" rtl="0" algn="l">
              <a:lnSpc>
                <a:spcPct val="115000"/>
              </a:lnSpc>
              <a:spcBef>
                <a:spcPts val="1200"/>
              </a:spcBef>
              <a:spcAft>
                <a:spcPts val="0"/>
              </a:spcAft>
              <a:buClr>
                <a:schemeClr val="accent5"/>
              </a:buClr>
              <a:buSzPts val="1500"/>
              <a:buFont typeface="Courier New"/>
              <a:buChar char="➔"/>
            </a:pPr>
            <a:r>
              <a:rPr b="1" lang="en-GB" sz="1500">
                <a:solidFill>
                  <a:schemeClr val="accent5"/>
                </a:solidFill>
                <a:latin typeface="Courier New"/>
                <a:ea typeface="Courier New"/>
                <a:cs typeface="Courier New"/>
                <a:sym typeface="Courier New"/>
              </a:rPr>
              <a:t>Interactive Image-Based Feedback:</a:t>
            </a:r>
            <a:endParaRPr b="1" sz="1500">
              <a:solidFill>
                <a:schemeClr val="accent5"/>
              </a:solidFill>
              <a:latin typeface="Courier New"/>
              <a:ea typeface="Courier New"/>
              <a:cs typeface="Courier New"/>
              <a:sym typeface="Courier New"/>
            </a:endParaRPr>
          </a:p>
          <a:p>
            <a:pPr indent="-323850" lvl="1" marL="914400" rtl="0" algn="l">
              <a:lnSpc>
                <a:spcPct val="115000"/>
              </a:lnSpc>
              <a:spcBef>
                <a:spcPts val="0"/>
              </a:spcBef>
              <a:spcAft>
                <a:spcPts val="0"/>
              </a:spcAft>
              <a:buClr>
                <a:schemeClr val="dk1"/>
              </a:buClr>
              <a:buSzPts val="1500"/>
              <a:buFont typeface="Courier New"/>
              <a:buChar char="◆"/>
            </a:pPr>
            <a:r>
              <a:rPr lang="en-GB" sz="1500">
                <a:solidFill>
                  <a:schemeClr val="dk1"/>
                </a:solidFill>
                <a:latin typeface="Courier New"/>
                <a:ea typeface="Courier New"/>
                <a:cs typeface="Courier New"/>
                <a:sym typeface="Courier New"/>
              </a:rPr>
              <a:t>Capture user responses to images (e.g., via rating open-ended input) for some questions similar to Rorschach Inkblot Test.</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b="1" lang="en-GB" sz="1500">
                <a:solidFill>
                  <a:schemeClr val="accent5"/>
                </a:solidFill>
                <a:latin typeface="Courier New"/>
                <a:ea typeface="Courier New"/>
                <a:cs typeface="Courier New"/>
                <a:sym typeface="Courier New"/>
              </a:rPr>
              <a:t>Enhanced User Engagement:</a:t>
            </a:r>
            <a:endParaRPr b="1" sz="1500">
              <a:solidFill>
                <a:schemeClr val="accent5"/>
              </a:solidFill>
              <a:latin typeface="Courier New"/>
              <a:ea typeface="Courier New"/>
              <a:cs typeface="Courier New"/>
              <a:sym typeface="Courier New"/>
            </a:endParaRPr>
          </a:p>
          <a:p>
            <a:pPr indent="-323850" lvl="1" marL="914400" rtl="0" algn="l">
              <a:lnSpc>
                <a:spcPct val="115000"/>
              </a:lnSpc>
              <a:spcBef>
                <a:spcPts val="0"/>
              </a:spcBef>
              <a:spcAft>
                <a:spcPts val="0"/>
              </a:spcAft>
              <a:buClr>
                <a:schemeClr val="dk1"/>
              </a:buClr>
              <a:buSzPts val="1500"/>
              <a:buFont typeface="Courier New"/>
              <a:buChar char="◆"/>
            </a:pPr>
            <a:r>
              <a:rPr lang="en-GB" sz="1500">
                <a:solidFill>
                  <a:schemeClr val="dk1"/>
                </a:solidFill>
                <a:latin typeface="Courier New"/>
                <a:ea typeface="Courier New"/>
                <a:cs typeface="Courier New"/>
                <a:sym typeface="Courier New"/>
              </a:rPr>
              <a:t>Integrate visual feedback to improve overall classification accuracy.</a:t>
            </a:r>
            <a:endParaRPr sz="1500">
              <a:solidFill>
                <a:schemeClr val="dk1"/>
              </a:solidFill>
              <a:latin typeface="Courier New"/>
              <a:ea typeface="Courier New"/>
              <a:cs typeface="Courier New"/>
              <a:sym typeface="Courier New"/>
            </a:endParaRPr>
          </a:p>
          <a:p>
            <a:pPr indent="-323850" lvl="1" marL="914400" rtl="0" algn="l">
              <a:lnSpc>
                <a:spcPct val="115000"/>
              </a:lnSpc>
              <a:spcBef>
                <a:spcPts val="0"/>
              </a:spcBef>
              <a:spcAft>
                <a:spcPts val="0"/>
              </a:spcAft>
              <a:buClr>
                <a:schemeClr val="dk1"/>
              </a:buClr>
              <a:buSzPts val="1500"/>
              <a:buFont typeface="Courier New"/>
              <a:buChar char="◆"/>
            </a:pPr>
            <a:r>
              <a:rPr lang="en-GB" sz="1500">
                <a:solidFill>
                  <a:schemeClr val="dk1"/>
                </a:solidFill>
                <a:latin typeface="Courier New"/>
                <a:ea typeface="Courier New"/>
                <a:cs typeface="Courier New"/>
                <a:sym typeface="Courier New"/>
              </a:rPr>
              <a:t>Personalize insights based on user responses to visual stimuli.</a:t>
            </a:r>
            <a:endParaRPr b="1" sz="1900">
              <a:solidFill>
                <a:schemeClr val="dk1"/>
              </a:solidFill>
              <a:latin typeface="Courier New"/>
              <a:ea typeface="Courier New"/>
              <a:cs typeface="Courier New"/>
              <a:sym typeface="Courier New"/>
            </a:endParaRPr>
          </a:p>
        </p:txBody>
      </p:sp>
      <p:pic>
        <p:nvPicPr>
          <p:cNvPr id="473" name="Google Shape;473;g32fa4b6ddbd_0_44"/>
          <p:cNvPicPr preferRelativeResize="0"/>
          <p:nvPr/>
        </p:nvPicPr>
        <p:blipFill rotWithShape="1">
          <a:blip r:embed="rId4">
            <a:alphaModFix/>
          </a:blip>
          <a:srcRect b="0" l="36883" r="14445" t="13948"/>
          <a:stretch/>
        </p:blipFill>
        <p:spPr>
          <a:xfrm>
            <a:off x="5046100" y="1297000"/>
            <a:ext cx="3798076" cy="281756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g32fa4b6ddbd_0_57"/>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ADDITIONAL FEATURES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479" name="Google Shape;479;g32fa4b6ddbd_0_57"/>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80" name="Google Shape;480;g32fa4b6ddbd_0_5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481" name="Google Shape;481;g32fa4b6ddbd_0_57"/>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482" name="Google Shape;482;g32fa4b6ddbd_0_57"/>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483" name="Google Shape;483;g32fa4b6ddbd_0_57"/>
          <p:cNvPicPr preferRelativeResize="0"/>
          <p:nvPr/>
        </p:nvPicPr>
        <p:blipFill rotWithShape="1">
          <a:blip r:embed="rId3">
            <a:alphaModFix/>
          </a:blip>
          <a:srcRect b="0" l="0" r="0" t="0"/>
          <a:stretch/>
        </p:blipFill>
        <p:spPr>
          <a:xfrm>
            <a:off x="0" y="-19276"/>
            <a:ext cx="548700" cy="548700"/>
          </a:xfrm>
          <a:prstGeom prst="rect">
            <a:avLst/>
          </a:prstGeom>
          <a:noFill/>
          <a:ln>
            <a:noFill/>
          </a:ln>
        </p:spPr>
      </p:pic>
      <p:sp>
        <p:nvSpPr>
          <p:cNvPr id="484" name="Google Shape;484;g32fa4b6ddbd_0_57"/>
          <p:cNvSpPr txBox="1"/>
          <p:nvPr/>
        </p:nvSpPr>
        <p:spPr>
          <a:xfrm>
            <a:off x="2602800" y="3935325"/>
            <a:ext cx="3938400" cy="293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lang="en-GB" sz="1500">
                <a:solidFill>
                  <a:schemeClr val="dk1"/>
                </a:solidFill>
                <a:latin typeface="Courier New"/>
                <a:ea typeface="Courier New"/>
                <a:cs typeface="Courier New"/>
                <a:sym typeface="Courier New"/>
              </a:rPr>
              <a:t>USER RESPONSE TO IMAGE</a:t>
            </a:r>
            <a:r>
              <a:rPr lang="en-GB" sz="1500">
                <a:solidFill>
                  <a:schemeClr val="dk1"/>
                </a:solidFill>
                <a:latin typeface="Courier New"/>
                <a:ea typeface="Courier New"/>
                <a:cs typeface="Courier New"/>
                <a:sym typeface="Courier New"/>
              </a:rPr>
              <a:t> OPTION</a:t>
            </a:r>
            <a:endParaRPr b="0" i="0" sz="1500" u="none" cap="none" strike="noStrike">
              <a:solidFill>
                <a:schemeClr val="dk1"/>
              </a:solidFill>
              <a:latin typeface="Courier New"/>
              <a:ea typeface="Courier New"/>
              <a:cs typeface="Courier New"/>
              <a:sym typeface="Courier New"/>
            </a:endParaRPr>
          </a:p>
        </p:txBody>
      </p:sp>
      <p:pic>
        <p:nvPicPr>
          <p:cNvPr id="485" name="Google Shape;485;g32fa4b6ddbd_0_57"/>
          <p:cNvPicPr preferRelativeResize="0"/>
          <p:nvPr/>
        </p:nvPicPr>
        <p:blipFill>
          <a:blip r:embed="rId4">
            <a:alphaModFix/>
          </a:blip>
          <a:stretch>
            <a:fillRect/>
          </a:stretch>
        </p:blipFill>
        <p:spPr>
          <a:xfrm>
            <a:off x="548700" y="714950"/>
            <a:ext cx="4186150" cy="3103925"/>
          </a:xfrm>
          <a:prstGeom prst="rect">
            <a:avLst/>
          </a:prstGeom>
          <a:noFill/>
          <a:ln>
            <a:noFill/>
          </a:ln>
        </p:spPr>
      </p:pic>
      <p:pic>
        <p:nvPicPr>
          <p:cNvPr id="486" name="Google Shape;486;g32fa4b6ddbd_0_57"/>
          <p:cNvPicPr preferRelativeResize="0"/>
          <p:nvPr/>
        </p:nvPicPr>
        <p:blipFill rotWithShape="1">
          <a:blip r:embed="rId5">
            <a:alphaModFix/>
          </a:blip>
          <a:srcRect b="16049" l="36500" r="14570" t="13710"/>
          <a:stretch/>
        </p:blipFill>
        <p:spPr>
          <a:xfrm>
            <a:off x="4828775" y="714950"/>
            <a:ext cx="3887000" cy="31039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g32fa4b6ddbd_0_71"/>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ADDITIONAL FEATURES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492" name="Google Shape;492;g32fa4b6ddbd_0_71"/>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93" name="Google Shape;493;g32fa4b6ddbd_0_7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494" name="Google Shape;494;g32fa4b6ddbd_0_71"/>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495" name="Google Shape;495;g32fa4b6ddbd_0_71"/>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496" name="Google Shape;496;g32fa4b6ddbd_0_71"/>
          <p:cNvPicPr preferRelativeResize="0"/>
          <p:nvPr/>
        </p:nvPicPr>
        <p:blipFill rotWithShape="1">
          <a:blip r:embed="rId3">
            <a:alphaModFix/>
          </a:blip>
          <a:srcRect b="0" l="0" r="0" t="0"/>
          <a:stretch/>
        </p:blipFill>
        <p:spPr>
          <a:xfrm>
            <a:off x="0" y="-19276"/>
            <a:ext cx="548700" cy="548700"/>
          </a:xfrm>
          <a:prstGeom prst="rect">
            <a:avLst/>
          </a:prstGeom>
          <a:noFill/>
          <a:ln>
            <a:noFill/>
          </a:ln>
        </p:spPr>
      </p:pic>
      <p:sp>
        <p:nvSpPr>
          <p:cNvPr id="497" name="Google Shape;497;g32fa4b6ddbd_0_71"/>
          <p:cNvSpPr txBox="1"/>
          <p:nvPr/>
        </p:nvSpPr>
        <p:spPr>
          <a:xfrm>
            <a:off x="454600" y="654225"/>
            <a:ext cx="8237700" cy="41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solidFill>
                  <a:schemeClr val="dk1"/>
                </a:solidFill>
                <a:latin typeface="Courier New"/>
                <a:ea typeface="Courier New"/>
                <a:cs typeface="Courier New"/>
                <a:sym typeface="Courier New"/>
              </a:rPr>
              <a:t>WELLBEING SURVEY</a:t>
            </a:r>
            <a:endParaRPr b="1" sz="2000">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None/>
            </a:pPr>
            <a:r>
              <a:rPr b="1" lang="en-GB" sz="1300">
                <a:solidFill>
                  <a:schemeClr val="accent5"/>
                </a:solidFill>
                <a:latin typeface="Courier New"/>
                <a:ea typeface="Courier New"/>
                <a:cs typeface="Courier New"/>
                <a:sym typeface="Courier New"/>
              </a:rPr>
              <a:t>Comprehensive Survey Deployment:</a:t>
            </a:r>
            <a:endParaRPr b="1" sz="1300">
              <a:solidFill>
                <a:schemeClr val="accent5"/>
              </a:solidFill>
              <a:latin typeface="Courier New"/>
              <a:ea typeface="Courier New"/>
              <a:cs typeface="Courier New"/>
              <a:sym typeface="Courier New"/>
            </a:endParaRPr>
          </a:p>
          <a:p>
            <a:pPr indent="-311150" lvl="0" marL="457200" rtl="0" algn="l">
              <a:lnSpc>
                <a:spcPct val="115000"/>
              </a:lnSpc>
              <a:spcBef>
                <a:spcPts val="1200"/>
              </a:spcBef>
              <a:spcAft>
                <a:spcPts val="0"/>
              </a:spcAft>
              <a:buClr>
                <a:schemeClr val="accent5"/>
              </a:buClr>
              <a:buSzPts val="1300"/>
              <a:buFont typeface="Courier New"/>
              <a:buChar char="➔"/>
            </a:pPr>
            <a:r>
              <a:rPr lang="en-GB" sz="1300">
                <a:solidFill>
                  <a:schemeClr val="dk1"/>
                </a:solidFill>
                <a:latin typeface="Courier New"/>
                <a:ea typeface="Courier New"/>
                <a:cs typeface="Courier New"/>
                <a:sym typeface="Courier New"/>
              </a:rPr>
              <a:t>Collect user responses on mental health and well-being using a detailed survey.</a:t>
            </a:r>
            <a:endParaRPr sz="1300">
              <a:solidFill>
                <a:schemeClr val="dk1"/>
              </a:solidFill>
              <a:latin typeface="Courier New"/>
              <a:ea typeface="Courier New"/>
              <a:cs typeface="Courier New"/>
              <a:sym typeface="Courier New"/>
            </a:endParaRPr>
          </a:p>
          <a:p>
            <a:pPr indent="-311150" lvl="0" marL="457200" rtl="0" algn="l">
              <a:lnSpc>
                <a:spcPct val="115000"/>
              </a:lnSpc>
              <a:spcBef>
                <a:spcPts val="0"/>
              </a:spcBef>
              <a:spcAft>
                <a:spcPts val="0"/>
              </a:spcAft>
              <a:buClr>
                <a:schemeClr val="accent5"/>
              </a:buClr>
              <a:buSzPts val="1300"/>
              <a:buFont typeface="Courier New"/>
              <a:buChar char="➔"/>
            </a:pPr>
            <a:r>
              <a:rPr lang="en-GB" sz="1300">
                <a:solidFill>
                  <a:schemeClr val="dk1"/>
                </a:solidFill>
                <a:latin typeface="Courier New"/>
                <a:ea typeface="Courier New"/>
                <a:cs typeface="Courier New"/>
                <a:sym typeface="Courier New"/>
              </a:rPr>
              <a:t>Incorporate questions based on the Ryff Scale (Self-Acceptance, Autonomy, etc.).</a:t>
            </a:r>
            <a:endParaRPr sz="1300">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None/>
            </a:pPr>
            <a:r>
              <a:rPr b="1" lang="en-GB" sz="1300">
                <a:solidFill>
                  <a:schemeClr val="accent5"/>
                </a:solidFill>
                <a:latin typeface="Courier New"/>
                <a:ea typeface="Courier New"/>
                <a:cs typeface="Courier New"/>
                <a:sym typeface="Courier New"/>
              </a:rPr>
              <a:t>Dynamic Association Matrix:</a:t>
            </a:r>
            <a:endParaRPr b="1" sz="1300">
              <a:solidFill>
                <a:schemeClr val="accent5"/>
              </a:solidFill>
              <a:latin typeface="Courier New"/>
              <a:ea typeface="Courier New"/>
              <a:cs typeface="Courier New"/>
              <a:sym typeface="Courier New"/>
            </a:endParaRPr>
          </a:p>
          <a:p>
            <a:pPr indent="-311150" lvl="0" marL="457200" rtl="0" algn="l">
              <a:lnSpc>
                <a:spcPct val="115000"/>
              </a:lnSpc>
              <a:spcBef>
                <a:spcPts val="1200"/>
              </a:spcBef>
              <a:spcAft>
                <a:spcPts val="0"/>
              </a:spcAft>
              <a:buClr>
                <a:schemeClr val="accent5"/>
              </a:buClr>
              <a:buSzPts val="1300"/>
              <a:buFont typeface="Courier New"/>
              <a:buChar char="➔"/>
            </a:pPr>
            <a:r>
              <a:rPr lang="en-GB" sz="1300">
                <a:solidFill>
                  <a:schemeClr val="dk1"/>
                </a:solidFill>
                <a:latin typeface="Courier New"/>
                <a:ea typeface="Courier New"/>
                <a:cs typeface="Courier New"/>
                <a:sym typeface="Courier New"/>
              </a:rPr>
              <a:t>Update the association matrix using survey response data.</a:t>
            </a:r>
            <a:endParaRPr sz="1300">
              <a:solidFill>
                <a:schemeClr val="dk1"/>
              </a:solidFill>
              <a:latin typeface="Courier New"/>
              <a:ea typeface="Courier New"/>
              <a:cs typeface="Courier New"/>
              <a:sym typeface="Courier New"/>
            </a:endParaRPr>
          </a:p>
          <a:p>
            <a:pPr indent="-311150" lvl="0" marL="457200" rtl="0" algn="l">
              <a:lnSpc>
                <a:spcPct val="115000"/>
              </a:lnSpc>
              <a:spcBef>
                <a:spcPts val="0"/>
              </a:spcBef>
              <a:spcAft>
                <a:spcPts val="0"/>
              </a:spcAft>
              <a:buClr>
                <a:schemeClr val="accent5"/>
              </a:buClr>
              <a:buSzPts val="1300"/>
              <a:buFont typeface="Courier New"/>
              <a:buChar char="➔"/>
            </a:pPr>
            <a:r>
              <a:rPr lang="en-GB" sz="1300">
                <a:solidFill>
                  <a:schemeClr val="dk1"/>
                </a:solidFill>
                <a:latin typeface="Courier New"/>
                <a:ea typeface="Courier New"/>
                <a:cs typeface="Courier New"/>
                <a:sym typeface="Courier New"/>
              </a:rPr>
              <a:t>Compute weighted scores and similarity metrics (e.g., weighted sum, cosine similarity, euclidean distance).</a:t>
            </a:r>
            <a:endParaRPr sz="1300">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None/>
            </a:pPr>
            <a:r>
              <a:rPr b="1" lang="en-GB" sz="1300">
                <a:solidFill>
                  <a:schemeClr val="accent5"/>
                </a:solidFill>
                <a:latin typeface="Courier New"/>
                <a:ea typeface="Courier New"/>
                <a:cs typeface="Courier New"/>
                <a:sym typeface="Courier New"/>
              </a:rPr>
              <a:t>Personalized Well-being Insights:</a:t>
            </a:r>
            <a:endParaRPr b="1" sz="1300">
              <a:solidFill>
                <a:schemeClr val="accent5"/>
              </a:solidFill>
              <a:latin typeface="Courier New"/>
              <a:ea typeface="Courier New"/>
              <a:cs typeface="Courier New"/>
              <a:sym typeface="Courier New"/>
            </a:endParaRPr>
          </a:p>
          <a:p>
            <a:pPr indent="-311150" lvl="0" marL="457200" rtl="0" algn="l">
              <a:lnSpc>
                <a:spcPct val="115000"/>
              </a:lnSpc>
              <a:spcBef>
                <a:spcPts val="1200"/>
              </a:spcBef>
              <a:spcAft>
                <a:spcPts val="0"/>
              </a:spcAft>
              <a:buClr>
                <a:schemeClr val="accent5"/>
              </a:buClr>
              <a:buSzPts val="1300"/>
              <a:buFont typeface="Courier New"/>
              <a:buChar char="➔"/>
            </a:pPr>
            <a:r>
              <a:rPr lang="en-GB" sz="1300">
                <a:solidFill>
                  <a:schemeClr val="dk1"/>
                </a:solidFill>
                <a:latin typeface="Courier New"/>
                <a:ea typeface="Courier New"/>
                <a:cs typeface="Courier New"/>
                <a:sym typeface="Courier New"/>
              </a:rPr>
              <a:t>Generate targeted recommendations based on the computed association matrix.</a:t>
            </a:r>
            <a:endParaRPr sz="1300">
              <a:solidFill>
                <a:schemeClr val="dk1"/>
              </a:solidFill>
              <a:latin typeface="Courier New"/>
              <a:ea typeface="Courier New"/>
              <a:cs typeface="Courier New"/>
              <a:sym typeface="Courier New"/>
            </a:endParaRPr>
          </a:p>
          <a:p>
            <a:pPr indent="-311150" lvl="0" marL="457200" rtl="0" algn="l">
              <a:lnSpc>
                <a:spcPct val="115000"/>
              </a:lnSpc>
              <a:spcBef>
                <a:spcPts val="0"/>
              </a:spcBef>
              <a:spcAft>
                <a:spcPts val="0"/>
              </a:spcAft>
              <a:buClr>
                <a:schemeClr val="accent5"/>
              </a:buClr>
              <a:buSzPts val="1300"/>
              <a:buFont typeface="Courier New"/>
              <a:buChar char="➔"/>
            </a:pPr>
            <a:r>
              <a:rPr lang="en-GB" sz="1300">
                <a:solidFill>
                  <a:schemeClr val="dk1"/>
                </a:solidFill>
                <a:latin typeface="Courier New"/>
                <a:ea typeface="Courier New"/>
                <a:cs typeface="Courier New"/>
                <a:sym typeface="Courier New"/>
              </a:rPr>
              <a:t>Display consensus results that inform users about key well-being dimensions.</a:t>
            </a:r>
            <a:endParaRPr b="1" sz="1700">
              <a:solidFill>
                <a:schemeClr val="dk1"/>
              </a:solidFill>
              <a:latin typeface="Courier New"/>
              <a:ea typeface="Courier New"/>
              <a:cs typeface="Courier New"/>
              <a:sym typeface="Courier New"/>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g32fa4b6ddbd_0_83"/>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ADDITIONAL FEATURES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503" name="Google Shape;503;g32fa4b6ddbd_0_83"/>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504" name="Google Shape;504;g32fa4b6ddbd_0_8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505" name="Google Shape;505;g32fa4b6ddbd_0_83"/>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506" name="Google Shape;506;g32fa4b6ddbd_0_83"/>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507" name="Google Shape;507;g32fa4b6ddbd_0_83"/>
          <p:cNvPicPr preferRelativeResize="0"/>
          <p:nvPr/>
        </p:nvPicPr>
        <p:blipFill rotWithShape="1">
          <a:blip r:embed="rId3">
            <a:alphaModFix/>
          </a:blip>
          <a:srcRect b="0" l="0" r="0" t="0"/>
          <a:stretch/>
        </p:blipFill>
        <p:spPr>
          <a:xfrm>
            <a:off x="0" y="-19276"/>
            <a:ext cx="548700" cy="548700"/>
          </a:xfrm>
          <a:prstGeom prst="rect">
            <a:avLst/>
          </a:prstGeom>
          <a:noFill/>
          <a:ln>
            <a:noFill/>
          </a:ln>
        </p:spPr>
      </p:pic>
      <p:sp>
        <p:nvSpPr>
          <p:cNvPr id="508" name="Google Shape;508;g32fa4b6ddbd_0_83"/>
          <p:cNvSpPr txBox="1"/>
          <p:nvPr/>
        </p:nvSpPr>
        <p:spPr>
          <a:xfrm>
            <a:off x="5773450" y="2061150"/>
            <a:ext cx="3130200" cy="102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lang="en-GB" sz="1500">
                <a:solidFill>
                  <a:schemeClr val="dk1"/>
                </a:solidFill>
                <a:latin typeface="Courier New"/>
                <a:ea typeface="Courier New"/>
                <a:cs typeface="Courier New"/>
                <a:sym typeface="Courier New"/>
              </a:rPr>
              <a:t>WELLBEING SURVEY AND ASSOCIATION MATRIX TO GET SPECIFIC PARAMETER BASED INSIGHTS</a:t>
            </a:r>
            <a:endParaRPr b="0" i="0" sz="1500" u="none" cap="none" strike="noStrike">
              <a:solidFill>
                <a:schemeClr val="dk1"/>
              </a:solidFill>
              <a:latin typeface="Courier New"/>
              <a:ea typeface="Courier New"/>
              <a:cs typeface="Courier New"/>
              <a:sym typeface="Courier New"/>
            </a:endParaRPr>
          </a:p>
        </p:txBody>
      </p:sp>
      <p:pic>
        <p:nvPicPr>
          <p:cNvPr id="509" name="Google Shape;509;g32fa4b6ddbd_0_83"/>
          <p:cNvPicPr preferRelativeResize="0"/>
          <p:nvPr/>
        </p:nvPicPr>
        <p:blipFill rotWithShape="1">
          <a:blip r:embed="rId4">
            <a:alphaModFix/>
          </a:blip>
          <a:srcRect b="0" l="35507" r="14928" t="0"/>
          <a:stretch/>
        </p:blipFill>
        <p:spPr>
          <a:xfrm>
            <a:off x="548700" y="771125"/>
            <a:ext cx="2440900" cy="2002600"/>
          </a:xfrm>
          <a:prstGeom prst="rect">
            <a:avLst/>
          </a:prstGeom>
          <a:noFill/>
          <a:ln>
            <a:noFill/>
          </a:ln>
        </p:spPr>
      </p:pic>
      <p:pic>
        <p:nvPicPr>
          <p:cNvPr id="510" name="Google Shape;510;g32fa4b6ddbd_0_83"/>
          <p:cNvPicPr preferRelativeResize="0"/>
          <p:nvPr/>
        </p:nvPicPr>
        <p:blipFill rotWithShape="1">
          <a:blip r:embed="rId5">
            <a:alphaModFix/>
          </a:blip>
          <a:srcRect b="0" l="36366" r="13795" t="0"/>
          <a:stretch/>
        </p:blipFill>
        <p:spPr>
          <a:xfrm>
            <a:off x="3203375" y="744700"/>
            <a:ext cx="2440900" cy="2029024"/>
          </a:xfrm>
          <a:prstGeom prst="rect">
            <a:avLst/>
          </a:prstGeom>
          <a:noFill/>
          <a:ln>
            <a:noFill/>
          </a:ln>
        </p:spPr>
      </p:pic>
      <p:pic>
        <p:nvPicPr>
          <p:cNvPr id="511" name="Google Shape;511;g32fa4b6ddbd_0_83"/>
          <p:cNvPicPr preferRelativeResize="0"/>
          <p:nvPr/>
        </p:nvPicPr>
        <p:blipFill rotWithShape="1">
          <a:blip r:embed="rId6">
            <a:alphaModFix/>
          </a:blip>
          <a:srcRect b="0" l="35730" r="15208" t="0"/>
          <a:stretch/>
        </p:blipFill>
        <p:spPr>
          <a:xfrm>
            <a:off x="548700" y="2926400"/>
            <a:ext cx="2440900" cy="1863101"/>
          </a:xfrm>
          <a:prstGeom prst="rect">
            <a:avLst/>
          </a:prstGeom>
          <a:noFill/>
          <a:ln>
            <a:noFill/>
          </a:ln>
        </p:spPr>
      </p:pic>
      <p:pic>
        <p:nvPicPr>
          <p:cNvPr id="512" name="Google Shape;512;g32fa4b6ddbd_0_83"/>
          <p:cNvPicPr preferRelativeResize="0"/>
          <p:nvPr/>
        </p:nvPicPr>
        <p:blipFill rotWithShape="1">
          <a:blip r:embed="rId7">
            <a:alphaModFix/>
          </a:blip>
          <a:srcRect b="0" l="36498" r="14830" t="4552"/>
          <a:stretch/>
        </p:blipFill>
        <p:spPr>
          <a:xfrm>
            <a:off x="3203375" y="2895000"/>
            <a:ext cx="2440900" cy="1894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20"/>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CONCLUSION</a:t>
            </a:r>
            <a:endParaRPr b="1" sz="2900">
              <a:solidFill>
                <a:schemeClr val="accent5"/>
              </a:solidFill>
            </a:endParaRPr>
          </a:p>
        </p:txBody>
      </p:sp>
      <p:sp>
        <p:nvSpPr>
          <p:cNvPr id="518" name="Google Shape;518;p20"/>
          <p:cNvSpPr txBox="1"/>
          <p:nvPr/>
        </p:nvSpPr>
        <p:spPr>
          <a:xfrm>
            <a:off x="408750" y="717850"/>
            <a:ext cx="8326500" cy="4089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120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Significance of the Project</a:t>
            </a:r>
            <a:br>
              <a:rPr b="1" i="1" lang="en-GB" sz="1500" u="none" cap="none" strike="noStrike">
                <a:solidFill>
                  <a:schemeClr val="accent5"/>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Developed a robust system for early detection of mental health disorders through social media analysis.</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Effective Use of Machine Learning</a:t>
            </a:r>
            <a:br>
              <a:rPr b="1" i="1" lang="en-GB" sz="1500" u="none" cap="none" strike="noStrike">
                <a:solidFill>
                  <a:schemeClr val="accent5"/>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Leveraged various machine learning </a:t>
            </a:r>
            <a:r>
              <a:rPr b="1" lang="en-GB">
                <a:solidFill>
                  <a:schemeClr val="accent6"/>
                </a:solidFill>
                <a:latin typeface="Courier New"/>
                <a:ea typeface="Courier New"/>
                <a:cs typeface="Courier New"/>
                <a:sym typeface="Courier New"/>
              </a:rPr>
              <a:t>and deep learning </a:t>
            </a:r>
            <a:r>
              <a:rPr b="1" i="0" lang="en-GB" sz="1400" u="none" cap="none" strike="noStrike">
                <a:solidFill>
                  <a:schemeClr val="accent6"/>
                </a:solidFill>
                <a:latin typeface="Courier New"/>
                <a:ea typeface="Courier New"/>
                <a:cs typeface="Courier New"/>
                <a:sym typeface="Courier New"/>
              </a:rPr>
              <a:t>models, identifying </a:t>
            </a:r>
            <a:r>
              <a:rPr b="1" lang="en-GB">
                <a:solidFill>
                  <a:schemeClr val="accent6"/>
                </a:solidFill>
                <a:latin typeface="Courier New"/>
                <a:ea typeface="Courier New"/>
                <a:cs typeface="Courier New"/>
                <a:sym typeface="Courier New"/>
              </a:rPr>
              <a:t>the model with the best performance</a:t>
            </a:r>
            <a:r>
              <a:rPr b="1" i="0" lang="en-GB" sz="1400" u="none" cap="none" strike="noStrike">
                <a:solidFill>
                  <a:schemeClr val="accent6"/>
                </a:solidFill>
                <a:latin typeface="Courier New"/>
                <a:ea typeface="Courier New"/>
                <a:cs typeface="Courier New"/>
                <a:sym typeface="Courier New"/>
              </a:rPr>
              <a:t>.</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Impact on Mental Health Awareness</a:t>
            </a:r>
            <a:br>
              <a:rPr b="1" i="0" lang="en-GB" sz="1400" u="none" cap="none" strike="noStrike">
                <a:solidFill>
                  <a:schemeClr val="accent6"/>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Provides valuable insights for mental health professionals and public health organizations, enabling proactive interventions.</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Potential for Future Development</a:t>
            </a:r>
            <a:br>
              <a:rPr b="1" i="1" lang="en-GB" sz="1500" u="none" cap="none" strike="noStrike">
                <a:solidFill>
                  <a:schemeClr val="accent5"/>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Future enhancements with deep learning and multimodal data can lead to even better accuracy and insights.</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Commitment to Ethical Practices</a:t>
            </a:r>
            <a:br>
              <a:rPr b="1" i="0" lang="en-GB" sz="1400" u="none" cap="none" strike="noStrike">
                <a:solidFill>
                  <a:schemeClr val="accent6"/>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Emphasizes the importance of user privacy and ethical considerations in handling sensitive mental health data.</a:t>
            </a:r>
            <a:endParaRPr b="1" i="0" sz="1400" u="none" cap="none" strike="noStrike">
              <a:solidFill>
                <a:schemeClr val="accent6"/>
              </a:solidFill>
              <a:latin typeface="Courier New"/>
              <a:ea typeface="Courier New"/>
              <a:cs typeface="Courier New"/>
              <a:sym typeface="Courier New"/>
            </a:endParaRPr>
          </a:p>
        </p:txBody>
      </p:sp>
      <p:sp>
        <p:nvSpPr>
          <p:cNvPr id="519" name="Google Shape;519;p20"/>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520" name="Google Shape;520;p2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521" name="Google Shape;521;p20"/>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522" name="Google Shape;522;p20"/>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523" name="Google Shape;523;p20"/>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g31f4e3d3d99_0_245"/>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FUTURE SCOPE</a:t>
            </a:r>
            <a:endParaRPr b="1" sz="2900">
              <a:solidFill>
                <a:schemeClr val="accent5"/>
              </a:solidFill>
            </a:endParaRPr>
          </a:p>
        </p:txBody>
      </p:sp>
      <p:pic>
        <p:nvPicPr>
          <p:cNvPr descr="HD wallpaper: Illustration of putting a team together. Building a ..." id="529" name="Google Shape;529;g31f4e3d3d99_0_245"/>
          <p:cNvPicPr preferRelativeResize="0"/>
          <p:nvPr/>
        </p:nvPicPr>
        <p:blipFill rotWithShape="1">
          <a:blip r:embed="rId3">
            <a:alphaModFix/>
          </a:blip>
          <a:srcRect b="0" l="0" r="0" t="0"/>
          <a:stretch/>
        </p:blipFill>
        <p:spPr>
          <a:xfrm>
            <a:off x="5482175" y="964300"/>
            <a:ext cx="3350124" cy="3350124"/>
          </a:xfrm>
          <a:prstGeom prst="rect">
            <a:avLst/>
          </a:prstGeom>
          <a:noFill/>
          <a:ln>
            <a:noFill/>
          </a:ln>
          <a:effectLst>
            <a:outerShdw blurRad="628650" rotWithShape="0" algn="bl" dir="7980000" dist="123825">
              <a:srgbClr val="000000">
                <a:alpha val="49411"/>
              </a:srgbClr>
            </a:outerShdw>
          </a:effectLst>
        </p:spPr>
      </p:pic>
      <p:sp>
        <p:nvSpPr>
          <p:cNvPr id="530" name="Google Shape;530;g31f4e3d3d99_0_245"/>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531" name="Google Shape;531;g31f4e3d3d99_0_24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532" name="Google Shape;532;g31f4e3d3d99_0_245"/>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533" name="Google Shape;533;g31f4e3d3d99_0_245"/>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534" name="Google Shape;534;g31f4e3d3d99_0_245"/>
          <p:cNvPicPr preferRelativeResize="0"/>
          <p:nvPr/>
        </p:nvPicPr>
        <p:blipFill rotWithShape="1">
          <a:blip r:embed="rId4">
            <a:alphaModFix/>
          </a:blip>
          <a:srcRect b="0" l="0" r="0" t="0"/>
          <a:stretch/>
        </p:blipFill>
        <p:spPr>
          <a:xfrm>
            <a:off x="0" y="-19276"/>
            <a:ext cx="548700" cy="548700"/>
          </a:xfrm>
          <a:prstGeom prst="rect">
            <a:avLst/>
          </a:prstGeom>
          <a:noFill/>
          <a:ln>
            <a:noFill/>
          </a:ln>
        </p:spPr>
      </p:pic>
      <p:sp>
        <p:nvSpPr>
          <p:cNvPr id="535" name="Google Shape;535;g31f4e3d3d99_0_245"/>
          <p:cNvSpPr txBox="1"/>
          <p:nvPr/>
        </p:nvSpPr>
        <p:spPr>
          <a:xfrm>
            <a:off x="155000" y="641650"/>
            <a:ext cx="5327100" cy="4401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FFD966"/>
              </a:buClr>
              <a:buSzPts val="1400"/>
              <a:buFont typeface="Courier New"/>
              <a:buChar char="➔"/>
            </a:pPr>
            <a:r>
              <a:rPr b="0" i="0" lang="en-GB" sz="1400" u="none" cap="none" strike="noStrike">
                <a:solidFill>
                  <a:srgbClr val="FFFFFF"/>
                </a:solidFill>
                <a:latin typeface="Courier New"/>
                <a:ea typeface="Courier New"/>
                <a:cs typeface="Courier New"/>
                <a:sym typeface="Courier New"/>
              </a:rPr>
              <a:t>Deploy the web application on </a:t>
            </a:r>
            <a:r>
              <a:rPr b="1" i="0" lang="en-GB" sz="1400" u="none" cap="none" strike="noStrike">
                <a:solidFill>
                  <a:srgbClr val="FFD966"/>
                </a:solidFill>
                <a:latin typeface="Courier New"/>
                <a:ea typeface="Courier New"/>
                <a:cs typeface="Courier New"/>
                <a:sym typeface="Courier New"/>
              </a:rPr>
              <a:t>cloud platforms</a:t>
            </a:r>
            <a:r>
              <a:rPr b="0" i="0" lang="en-GB" sz="1400" u="none" cap="none" strike="noStrike">
                <a:solidFill>
                  <a:srgbClr val="FFFFFF"/>
                </a:solidFill>
                <a:latin typeface="Courier New"/>
                <a:ea typeface="Courier New"/>
                <a:cs typeface="Courier New"/>
                <a:sym typeface="Courier New"/>
              </a:rPr>
              <a:t> like AWS, Azure, or Google Cloud to enhance scalability and accessibility.</a:t>
            </a:r>
            <a:endParaRPr b="0" i="0" sz="1400" u="none" cap="none" strike="noStrike">
              <a:solidFill>
                <a:srgbClr val="FFFFFF"/>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rgbClr val="FFD966"/>
              </a:buClr>
              <a:buSzPts val="1400"/>
              <a:buFont typeface="Courier New"/>
              <a:buChar char="➔"/>
            </a:pPr>
            <a:r>
              <a:rPr b="0" i="0" lang="en-GB" sz="1400" u="none" cap="none" strike="noStrike">
                <a:solidFill>
                  <a:srgbClr val="FFFFFF"/>
                </a:solidFill>
                <a:latin typeface="Courier New"/>
                <a:ea typeface="Courier New"/>
                <a:cs typeface="Courier New"/>
                <a:sym typeface="Courier New"/>
              </a:rPr>
              <a:t>Implement </a:t>
            </a:r>
            <a:r>
              <a:rPr b="1" i="0" lang="en-GB" sz="1400" u="none" cap="none" strike="noStrike">
                <a:solidFill>
                  <a:srgbClr val="FFD966"/>
                </a:solidFill>
                <a:latin typeface="Courier New"/>
                <a:ea typeface="Courier New"/>
                <a:cs typeface="Courier New"/>
                <a:sym typeface="Courier New"/>
              </a:rPr>
              <a:t>caching mechanisms</a:t>
            </a:r>
            <a:r>
              <a:rPr b="0" i="0" lang="en-GB" sz="1400" u="none" cap="none" strike="noStrike">
                <a:solidFill>
                  <a:srgbClr val="FFFFFF"/>
                </a:solidFill>
                <a:latin typeface="Courier New"/>
                <a:ea typeface="Courier New"/>
                <a:cs typeface="Courier New"/>
                <a:sym typeface="Courier New"/>
              </a:rPr>
              <a:t> to store frequently used data or computations, improving response times and computational efficiency.</a:t>
            </a:r>
            <a:endParaRPr b="0" i="0" sz="1400" u="none" cap="none" strike="noStrike">
              <a:solidFill>
                <a:srgbClr val="FFFFFF"/>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rgbClr val="FFD966"/>
              </a:buClr>
              <a:buSzPts val="1400"/>
              <a:buFont typeface="Courier New"/>
              <a:buChar char="➔"/>
            </a:pPr>
            <a:r>
              <a:rPr b="0" i="0" lang="en-GB" sz="1400" u="none" cap="none" strike="noStrike">
                <a:solidFill>
                  <a:srgbClr val="FFFFFF"/>
                </a:solidFill>
                <a:latin typeface="Courier New"/>
                <a:ea typeface="Courier New"/>
                <a:cs typeface="Courier New"/>
                <a:sym typeface="Courier New"/>
              </a:rPr>
              <a:t>Use </a:t>
            </a:r>
            <a:r>
              <a:rPr b="1" i="0" lang="en-GB" sz="1400" u="none" cap="none" strike="noStrike">
                <a:solidFill>
                  <a:srgbClr val="FFD966"/>
                </a:solidFill>
                <a:latin typeface="Courier New"/>
                <a:ea typeface="Courier New"/>
                <a:cs typeface="Courier New"/>
                <a:sym typeface="Courier New"/>
              </a:rPr>
              <a:t>threading</a:t>
            </a:r>
            <a:r>
              <a:rPr b="0" i="0" lang="en-GB" sz="1400" u="none" cap="none" strike="noStrike">
                <a:solidFill>
                  <a:srgbClr val="FFFFFF"/>
                </a:solidFill>
                <a:latin typeface="Courier New"/>
                <a:ea typeface="Courier New"/>
                <a:cs typeface="Courier New"/>
                <a:sym typeface="Courier New"/>
              </a:rPr>
              <a:t> to enable simultaneous processing for multiple users, ensuring smooth and efficient application performance.</a:t>
            </a:r>
            <a:endParaRPr b="0" i="0" sz="1400" u="none" cap="none" strike="noStrike">
              <a:solidFill>
                <a:srgbClr val="FFFFFF"/>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rgbClr val="FFD966"/>
              </a:buClr>
              <a:buSzPts val="1400"/>
              <a:buFont typeface="Courier New"/>
              <a:buChar char="➔"/>
            </a:pPr>
            <a:r>
              <a:rPr b="0" i="0" lang="en-GB" sz="1400" u="none" cap="none" strike="noStrike">
                <a:solidFill>
                  <a:srgbClr val="FFFFFF"/>
                </a:solidFill>
                <a:latin typeface="Courier New"/>
                <a:ea typeface="Courier New"/>
                <a:cs typeface="Courier New"/>
                <a:sym typeface="Courier New"/>
              </a:rPr>
              <a:t>Reduce dependency on GPUs by leveraging </a:t>
            </a:r>
            <a:r>
              <a:rPr b="1" i="0" lang="en-GB" sz="1400" u="none" cap="none" strike="noStrike">
                <a:solidFill>
                  <a:srgbClr val="FFD966"/>
                </a:solidFill>
                <a:latin typeface="Courier New"/>
                <a:ea typeface="Courier New"/>
                <a:cs typeface="Courier New"/>
                <a:sym typeface="Courier New"/>
              </a:rPr>
              <a:t>distributed systems</a:t>
            </a:r>
            <a:r>
              <a:rPr b="0" i="0" lang="en-GB" sz="1400" u="none" cap="none" strike="noStrike">
                <a:solidFill>
                  <a:srgbClr val="FFFFFF"/>
                </a:solidFill>
                <a:latin typeface="Courier New"/>
                <a:ea typeface="Courier New"/>
                <a:cs typeface="Courier New"/>
                <a:sym typeface="Courier New"/>
              </a:rPr>
              <a:t> for training models across multiple CPUs, improving cost efficiency.</a:t>
            </a:r>
            <a:endParaRPr b="0" i="0" sz="1400" u="none" cap="none" strike="noStrike">
              <a:solidFill>
                <a:srgbClr val="FFFFFF"/>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rgbClr val="FFD966"/>
              </a:buClr>
              <a:buSzPts val="1400"/>
              <a:buFont typeface="Courier New"/>
              <a:buChar char="➔"/>
            </a:pPr>
            <a:r>
              <a:rPr b="0" i="0" lang="en-GB" sz="1400" u="none" cap="none" strike="noStrike">
                <a:solidFill>
                  <a:srgbClr val="FFFFFF"/>
                </a:solidFill>
                <a:latin typeface="Courier New"/>
                <a:ea typeface="Courier New"/>
                <a:cs typeface="Courier New"/>
                <a:sym typeface="Courier New"/>
              </a:rPr>
              <a:t>Optimize the application to </a:t>
            </a:r>
            <a:r>
              <a:rPr b="1" i="0" lang="en-GB" sz="1400" u="none" cap="none" strike="noStrike">
                <a:solidFill>
                  <a:srgbClr val="FFD966"/>
                </a:solidFill>
                <a:latin typeface="Courier New"/>
                <a:ea typeface="Courier New"/>
                <a:cs typeface="Courier New"/>
                <a:sym typeface="Courier New"/>
              </a:rPr>
              <a:t>train models on larger datasets</a:t>
            </a:r>
            <a:r>
              <a:rPr b="0" i="0" lang="en-GB" sz="1400" u="none" cap="none" strike="noStrike">
                <a:solidFill>
                  <a:srgbClr val="FFFFFF"/>
                </a:solidFill>
                <a:latin typeface="Courier New"/>
                <a:ea typeface="Courier New"/>
                <a:cs typeface="Courier New"/>
                <a:sym typeface="Courier New"/>
              </a:rPr>
              <a:t> by partitioning the data and distributing workloads effectively across available resources.</a:t>
            </a:r>
            <a:endParaRPr b="1" i="1" sz="1400" u="none" cap="none" strike="noStrike">
              <a:solidFill>
                <a:srgbClr val="FFD966"/>
              </a:solidFill>
              <a:latin typeface="Courier New"/>
              <a:ea typeface="Courier New"/>
              <a:cs typeface="Courier New"/>
              <a:sym typeface="Courier New"/>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g325da337b89_0_0"/>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FUTURE SCOPE (CONTINUED)</a:t>
            </a:r>
            <a:endParaRPr b="1" sz="2900">
              <a:solidFill>
                <a:schemeClr val="accent5"/>
              </a:solidFill>
            </a:endParaRPr>
          </a:p>
          <a:p>
            <a:pPr indent="0" lvl="0" marL="0" rtl="0" algn="l">
              <a:lnSpc>
                <a:spcPct val="100000"/>
              </a:lnSpc>
              <a:spcBef>
                <a:spcPts val="0"/>
              </a:spcBef>
              <a:spcAft>
                <a:spcPts val="0"/>
              </a:spcAft>
              <a:buSzPts val="990"/>
              <a:buNone/>
            </a:pPr>
            <a:r>
              <a:rPr b="1" lang="en-GB" sz="2900">
                <a:solidFill>
                  <a:schemeClr val="accent5"/>
                </a:solidFill>
              </a:rPr>
              <a:t> (CONTINUED)</a:t>
            </a:r>
            <a:endParaRPr b="1" sz="2900">
              <a:solidFill>
                <a:schemeClr val="accent5"/>
              </a:solidFill>
            </a:endParaRPr>
          </a:p>
        </p:txBody>
      </p:sp>
      <p:pic>
        <p:nvPicPr>
          <p:cNvPr id="541" name="Google Shape;541;g325da337b89_0_0"/>
          <p:cNvPicPr preferRelativeResize="0"/>
          <p:nvPr/>
        </p:nvPicPr>
        <p:blipFill rotWithShape="1">
          <a:blip r:embed="rId3">
            <a:alphaModFix/>
          </a:blip>
          <a:srcRect b="0" l="0" r="0" t="0"/>
          <a:stretch/>
        </p:blipFill>
        <p:spPr>
          <a:xfrm>
            <a:off x="370525" y="717850"/>
            <a:ext cx="4695148" cy="4120849"/>
          </a:xfrm>
          <a:prstGeom prst="rect">
            <a:avLst/>
          </a:prstGeom>
          <a:noFill/>
          <a:ln>
            <a:noFill/>
          </a:ln>
        </p:spPr>
      </p:pic>
      <p:sp>
        <p:nvSpPr>
          <p:cNvPr id="542" name="Google Shape;542;g325da337b89_0_0"/>
          <p:cNvSpPr txBox="1"/>
          <p:nvPr/>
        </p:nvSpPr>
        <p:spPr>
          <a:xfrm>
            <a:off x="5129925" y="2017650"/>
            <a:ext cx="39330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ARCHITECTURE 1 , WHERE FINAL ENSEMBLE MODEL IS BASED ON N INTERMEDIATE ENSEMBLE MODELS FROM N SUBSETS</a:t>
            </a:r>
            <a:endParaRPr b="0" i="0" sz="1500" u="none" cap="none" strike="noStrike">
              <a:solidFill>
                <a:schemeClr val="dk1"/>
              </a:solidFill>
              <a:latin typeface="Courier New"/>
              <a:ea typeface="Courier New"/>
              <a:cs typeface="Courier New"/>
              <a:sym typeface="Courier New"/>
            </a:endParaRPr>
          </a:p>
        </p:txBody>
      </p:sp>
      <p:sp>
        <p:nvSpPr>
          <p:cNvPr id="543" name="Google Shape;543;g325da337b89_0_0"/>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544" name="Google Shape;544;g325da337b89_0_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545" name="Google Shape;545;g325da337b89_0_0"/>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546" name="Google Shape;546;g325da337b89_0_0"/>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547" name="Google Shape;547;g325da337b89_0_0"/>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g325da337b89_0_7"/>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FUTURE SCOPE (CONTINUED)</a:t>
            </a:r>
            <a:endParaRPr b="1" sz="2900">
              <a:solidFill>
                <a:schemeClr val="accent5"/>
              </a:solidFill>
            </a:endParaRPr>
          </a:p>
          <a:p>
            <a:pPr indent="0" lvl="0" marL="0" rtl="0" algn="l">
              <a:lnSpc>
                <a:spcPct val="100000"/>
              </a:lnSpc>
              <a:spcBef>
                <a:spcPts val="0"/>
              </a:spcBef>
              <a:spcAft>
                <a:spcPts val="0"/>
              </a:spcAft>
              <a:buSzPts val="990"/>
              <a:buNone/>
            </a:pPr>
            <a:r>
              <a:t/>
            </a:r>
            <a:endParaRPr b="1" sz="2900">
              <a:solidFill>
                <a:schemeClr val="accent5"/>
              </a:solidFill>
            </a:endParaRPr>
          </a:p>
        </p:txBody>
      </p:sp>
      <p:pic>
        <p:nvPicPr>
          <p:cNvPr id="553" name="Google Shape;553;g325da337b89_0_7"/>
          <p:cNvPicPr preferRelativeResize="0"/>
          <p:nvPr/>
        </p:nvPicPr>
        <p:blipFill rotWithShape="1">
          <a:blip r:embed="rId3">
            <a:alphaModFix/>
          </a:blip>
          <a:srcRect b="0" l="0" r="0" t="0"/>
          <a:stretch/>
        </p:blipFill>
        <p:spPr>
          <a:xfrm>
            <a:off x="381000" y="717850"/>
            <a:ext cx="4625172" cy="4120849"/>
          </a:xfrm>
          <a:prstGeom prst="rect">
            <a:avLst/>
          </a:prstGeom>
          <a:noFill/>
          <a:ln>
            <a:noFill/>
          </a:ln>
        </p:spPr>
      </p:pic>
      <p:sp>
        <p:nvSpPr>
          <p:cNvPr id="554" name="Google Shape;554;g325da337b89_0_7"/>
          <p:cNvSpPr txBox="1"/>
          <p:nvPr/>
        </p:nvSpPr>
        <p:spPr>
          <a:xfrm>
            <a:off x="5082375" y="2017650"/>
            <a:ext cx="39330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ARCHITECTURE 2 , WHERE FINAL ENSEMBLE MODEL IS BASED ON 6 INTERMEDIATE ENSEMBLE MODELS FROM N SUBSETS</a:t>
            </a:r>
            <a:endParaRPr b="0" i="0" sz="1500" u="none" cap="none" strike="noStrike">
              <a:solidFill>
                <a:schemeClr val="dk1"/>
              </a:solidFill>
              <a:latin typeface="Courier New"/>
              <a:ea typeface="Courier New"/>
              <a:cs typeface="Courier New"/>
              <a:sym typeface="Courier New"/>
            </a:endParaRPr>
          </a:p>
        </p:txBody>
      </p:sp>
      <p:sp>
        <p:nvSpPr>
          <p:cNvPr id="555" name="Google Shape;555;g325da337b89_0_7"/>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556" name="Google Shape;556;g325da337b89_0_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557" name="Google Shape;557;g325da337b89_0_7"/>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558" name="Google Shape;558;g325da337b89_0_7"/>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559" name="Google Shape;559;g325da337b89_0_7"/>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4"/>
          <p:cNvSpPr txBox="1"/>
          <p:nvPr>
            <p:ph idx="1" type="body"/>
          </p:nvPr>
        </p:nvSpPr>
        <p:spPr>
          <a:xfrm>
            <a:off x="311700" y="769825"/>
            <a:ext cx="4937700" cy="41712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1200"/>
              </a:spcBef>
              <a:spcAft>
                <a:spcPts val="0"/>
              </a:spcAft>
              <a:buClr>
                <a:schemeClr val="accent5"/>
              </a:buClr>
              <a:buSzPts val="1800"/>
              <a:buFont typeface="Courier New"/>
              <a:buChar char="➔"/>
            </a:pPr>
            <a:r>
              <a:rPr b="1" i="1" lang="en-GB" sz="1500">
                <a:solidFill>
                  <a:schemeClr val="accent5"/>
                </a:solidFill>
                <a:latin typeface="Courier New"/>
                <a:ea typeface="Courier New"/>
                <a:cs typeface="Courier New"/>
                <a:sym typeface="Courier New"/>
              </a:rPr>
              <a:t>Role of social media in mental health expression : </a:t>
            </a:r>
            <a:r>
              <a:rPr lang="en-GB" sz="1400">
                <a:solidFill>
                  <a:schemeClr val="dk1"/>
                </a:solidFill>
                <a:latin typeface="Courier New"/>
                <a:ea typeface="Courier New"/>
                <a:cs typeface="Courier New"/>
                <a:sym typeface="Courier New"/>
              </a:rPr>
              <a:t>People share emotions, struggles, and experiences on platforms like Twitter and Reddit.</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Goal of the project : </a:t>
            </a:r>
            <a:r>
              <a:rPr lang="en-GB" sz="1400">
                <a:solidFill>
                  <a:schemeClr val="dk1"/>
                </a:solidFill>
                <a:latin typeface="Courier New"/>
                <a:ea typeface="Courier New"/>
                <a:cs typeface="Courier New"/>
                <a:sym typeface="Courier New"/>
              </a:rPr>
              <a:t>To detect mental health disorders early through the analysis of social media posts or by uploading images, videos, facial expression recognition, generating image captions ,manually inserting text and retrain model in the process.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400">
                <a:solidFill>
                  <a:schemeClr val="accent5"/>
                </a:solidFill>
                <a:latin typeface="Courier New"/>
                <a:ea typeface="Courier New"/>
                <a:cs typeface="Courier New"/>
                <a:sym typeface="Courier New"/>
              </a:rPr>
              <a:t>Leveraging machine learning : </a:t>
            </a:r>
            <a:r>
              <a:rPr lang="en-GB" sz="1400">
                <a:solidFill>
                  <a:schemeClr val="dk1"/>
                </a:solidFill>
                <a:latin typeface="Courier New"/>
                <a:ea typeface="Courier New"/>
                <a:cs typeface="Courier New"/>
                <a:sym typeface="Courier New"/>
              </a:rPr>
              <a:t>Using advanced techniques like NLP and classification models to analyze text normally posted, extracted from image, audio and video.</a:t>
            </a:r>
            <a:endParaRPr sz="1400">
              <a:solidFill>
                <a:schemeClr val="dk1"/>
              </a:solidFill>
              <a:latin typeface="Courier New"/>
              <a:ea typeface="Courier New"/>
              <a:cs typeface="Courier New"/>
              <a:sym typeface="Courier New"/>
            </a:endParaRPr>
          </a:p>
          <a:p>
            <a:pPr indent="0" lvl="0" marL="914400" rtl="0" algn="l">
              <a:lnSpc>
                <a:spcPct val="100000"/>
              </a:lnSpc>
              <a:spcBef>
                <a:spcPts val="1200"/>
              </a:spcBef>
              <a:spcAft>
                <a:spcPts val="1200"/>
              </a:spcAft>
              <a:buSzPts val="1800"/>
              <a:buNone/>
            </a:pPr>
            <a:r>
              <a:t/>
            </a:r>
            <a:endParaRPr b="1" sz="1400">
              <a:solidFill>
                <a:schemeClr val="accent6"/>
              </a:solidFill>
              <a:latin typeface="Courier New"/>
              <a:ea typeface="Courier New"/>
              <a:cs typeface="Courier New"/>
              <a:sym typeface="Courier New"/>
            </a:endParaRPr>
          </a:p>
        </p:txBody>
      </p:sp>
      <p:sp>
        <p:nvSpPr>
          <p:cNvPr id="94" name="Google Shape;94;p4"/>
          <p:cNvSpPr txBox="1"/>
          <p:nvPr>
            <p:ph type="title"/>
          </p:nvPr>
        </p:nvSpPr>
        <p:spPr>
          <a:xfrm>
            <a:off x="464100" y="1842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INTRODUCTION</a:t>
            </a:r>
            <a:endParaRPr b="1" sz="2900">
              <a:solidFill>
                <a:schemeClr val="accent5"/>
              </a:solidFill>
            </a:endParaRPr>
          </a:p>
        </p:txBody>
      </p:sp>
      <p:pic>
        <p:nvPicPr>
          <p:cNvPr descr="Mental Health VII Prismatic | Free SVG" id="95" name="Google Shape;95;p4"/>
          <p:cNvPicPr preferRelativeResize="0"/>
          <p:nvPr/>
        </p:nvPicPr>
        <p:blipFill rotWithShape="1">
          <a:blip r:embed="rId3">
            <a:alphaModFix/>
          </a:blip>
          <a:srcRect b="0" l="0" r="0" t="0"/>
          <a:stretch/>
        </p:blipFill>
        <p:spPr>
          <a:xfrm>
            <a:off x="5157300" y="849675"/>
            <a:ext cx="3752100" cy="3752100"/>
          </a:xfrm>
          <a:prstGeom prst="rect">
            <a:avLst/>
          </a:prstGeom>
          <a:noFill/>
          <a:ln>
            <a:noFill/>
          </a:ln>
        </p:spPr>
      </p:pic>
      <p:sp>
        <p:nvSpPr>
          <p:cNvPr id="96" name="Google Shape;96;p4"/>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97" name="Google Shape;97;p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98" name="Google Shape;98;p4"/>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99" name="Google Shape;99;p4"/>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00" name="Google Shape;100;p4"/>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21"/>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REFERENCES</a:t>
            </a:r>
            <a:endParaRPr b="1" sz="2900">
              <a:solidFill>
                <a:schemeClr val="accent5"/>
              </a:solidFill>
            </a:endParaRPr>
          </a:p>
        </p:txBody>
      </p:sp>
      <p:sp>
        <p:nvSpPr>
          <p:cNvPr id="565" name="Google Shape;565;p21"/>
          <p:cNvSpPr txBox="1"/>
          <p:nvPr/>
        </p:nvSpPr>
        <p:spPr>
          <a:xfrm>
            <a:off x="364025" y="717850"/>
            <a:ext cx="8520600" cy="41367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00000"/>
              </a:lnSpc>
              <a:spcBef>
                <a:spcPts val="0"/>
              </a:spcBef>
              <a:spcAft>
                <a:spcPts val="0"/>
              </a:spcAft>
              <a:buClr>
                <a:schemeClr val="accent5"/>
              </a:buClr>
              <a:buSzPts val="1300"/>
              <a:buFont typeface="Courier New"/>
              <a:buChar char="➔"/>
            </a:pPr>
            <a:r>
              <a:rPr b="1" i="1" lang="en-GB" sz="1300" u="none" cap="none" strike="noStrike">
                <a:solidFill>
                  <a:schemeClr val="accent5"/>
                </a:solidFill>
                <a:latin typeface="Courier New"/>
                <a:ea typeface="Courier New"/>
                <a:cs typeface="Courier New"/>
                <a:sym typeface="Courier New"/>
              </a:rPr>
              <a:t>Choudhury, M. D., De, S., &amp; Counts, S. (2013)</a:t>
            </a:r>
            <a:r>
              <a:rPr b="1" i="0" lang="en-GB" sz="1300" u="none" cap="none" strike="noStrike">
                <a:solidFill>
                  <a:schemeClr val="accent6"/>
                </a:solidFill>
                <a:latin typeface="Courier New"/>
                <a:ea typeface="Courier New"/>
                <a:cs typeface="Courier New"/>
                <a:sym typeface="Courier New"/>
              </a:rPr>
              <a:t>. </a:t>
            </a:r>
            <a:r>
              <a:rPr b="0" i="0" lang="en-GB" sz="1300" u="none" cap="none" strike="noStrike">
                <a:solidFill>
                  <a:schemeClr val="dk1"/>
                </a:solidFill>
                <a:latin typeface="Courier New"/>
                <a:ea typeface="Courier New"/>
                <a:cs typeface="Courier New"/>
                <a:sym typeface="Courier New"/>
              </a:rPr>
              <a:t>Predicting Depression via Social Media. </a:t>
            </a:r>
            <a:r>
              <a:rPr b="0" i="1" lang="en-GB" sz="1300" u="none" cap="none" strike="noStrike">
                <a:solidFill>
                  <a:schemeClr val="dk1"/>
                </a:solidFill>
                <a:latin typeface="Courier New"/>
                <a:ea typeface="Courier New"/>
                <a:cs typeface="Courier New"/>
                <a:sym typeface="Courier New"/>
              </a:rPr>
              <a:t>Proceedings of the 7th International Conference on Weblogs and Social Media</a:t>
            </a:r>
            <a:r>
              <a:rPr b="0" i="0" lang="en-GB" sz="1300" u="none" cap="none" strike="noStrike">
                <a:solidFill>
                  <a:schemeClr val="dk1"/>
                </a:solidFill>
                <a:latin typeface="Courier New"/>
                <a:ea typeface="Courier New"/>
                <a:cs typeface="Courier New"/>
                <a:sym typeface="Courier New"/>
              </a:rPr>
              <a:t>.</a:t>
            </a:r>
            <a:endParaRPr b="0" i="0" sz="1300" u="none" cap="none" strike="noStrike">
              <a:solidFill>
                <a:schemeClr val="dk1"/>
              </a:solidFill>
              <a:latin typeface="Courier New"/>
              <a:ea typeface="Courier New"/>
              <a:cs typeface="Courier New"/>
              <a:sym typeface="Courier New"/>
            </a:endParaRPr>
          </a:p>
          <a:p>
            <a:pPr indent="-311150" lvl="0" marL="457200" marR="0" rtl="0" algn="l">
              <a:lnSpc>
                <a:spcPct val="100000"/>
              </a:lnSpc>
              <a:spcBef>
                <a:spcPts val="0"/>
              </a:spcBef>
              <a:spcAft>
                <a:spcPts val="0"/>
              </a:spcAft>
              <a:buClr>
                <a:schemeClr val="accent5"/>
              </a:buClr>
              <a:buSzPts val="1300"/>
              <a:buFont typeface="Courier New"/>
              <a:buChar char="➔"/>
            </a:pPr>
            <a:r>
              <a:rPr b="1" i="1" lang="en-GB" sz="1300" u="none" cap="none" strike="noStrike">
                <a:solidFill>
                  <a:schemeClr val="accent5"/>
                </a:solidFill>
                <a:latin typeface="Courier New"/>
                <a:ea typeface="Courier New"/>
                <a:cs typeface="Courier New"/>
                <a:sym typeface="Courier New"/>
              </a:rPr>
              <a:t>Guntuku, S. C., Bollen, J., &amp; Lazer, D. (2017). Detecting Mental Illness in Social Media</a:t>
            </a:r>
            <a:r>
              <a:rPr b="1" i="0" lang="en-GB" sz="1300" u="none" cap="none" strike="noStrike">
                <a:solidFill>
                  <a:schemeClr val="accent6"/>
                </a:solidFill>
                <a:latin typeface="Courier New"/>
                <a:ea typeface="Courier New"/>
                <a:cs typeface="Courier New"/>
                <a:sym typeface="Courier New"/>
              </a:rPr>
              <a:t>.</a:t>
            </a:r>
            <a:r>
              <a:rPr b="1" i="0" lang="en-GB" sz="1300" u="none" cap="none" strike="noStrike">
                <a:solidFill>
                  <a:schemeClr val="dk1"/>
                </a:solidFill>
                <a:latin typeface="Courier New"/>
                <a:ea typeface="Courier New"/>
                <a:cs typeface="Courier New"/>
                <a:sym typeface="Courier New"/>
              </a:rPr>
              <a:t> </a:t>
            </a:r>
            <a:r>
              <a:rPr b="0" i="1" lang="en-GB" sz="1300" u="none" cap="none" strike="noStrike">
                <a:solidFill>
                  <a:schemeClr val="dk1"/>
                </a:solidFill>
                <a:latin typeface="Courier New"/>
                <a:ea typeface="Courier New"/>
                <a:cs typeface="Courier New"/>
                <a:sym typeface="Courier New"/>
              </a:rPr>
              <a:t>American Journal of Public Health</a:t>
            </a:r>
            <a:r>
              <a:rPr b="0" i="0" lang="en-GB" sz="1300" u="none" cap="none" strike="noStrike">
                <a:solidFill>
                  <a:schemeClr val="dk1"/>
                </a:solidFill>
                <a:latin typeface="Courier New"/>
                <a:ea typeface="Courier New"/>
                <a:cs typeface="Courier New"/>
                <a:sym typeface="Courier New"/>
              </a:rPr>
              <a:t>, 107(8), 1279-1285.</a:t>
            </a:r>
            <a:endParaRPr b="0" i="0" sz="1300" u="none" cap="none" strike="noStrike">
              <a:solidFill>
                <a:schemeClr val="dk1"/>
              </a:solidFill>
              <a:latin typeface="Courier New"/>
              <a:ea typeface="Courier New"/>
              <a:cs typeface="Courier New"/>
              <a:sym typeface="Courier New"/>
            </a:endParaRPr>
          </a:p>
          <a:p>
            <a:pPr indent="-311150" lvl="0" marL="457200" marR="0" rtl="0" algn="l">
              <a:lnSpc>
                <a:spcPct val="100000"/>
              </a:lnSpc>
              <a:spcBef>
                <a:spcPts val="0"/>
              </a:spcBef>
              <a:spcAft>
                <a:spcPts val="0"/>
              </a:spcAft>
              <a:buClr>
                <a:schemeClr val="accent5"/>
              </a:buClr>
              <a:buSzPts val="1300"/>
              <a:buFont typeface="Courier New"/>
              <a:buChar char="➔"/>
            </a:pPr>
            <a:r>
              <a:rPr b="1" i="1" lang="en-GB" sz="1300" u="none" cap="none" strike="noStrike">
                <a:solidFill>
                  <a:schemeClr val="accent5"/>
                </a:solidFill>
                <a:latin typeface="Courier New"/>
                <a:ea typeface="Courier New"/>
                <a:cs typeface="Courier New"/>
                <a:sym typeface="Courier New"/>
              </a:rPr>
              <a:t>Mathur, P., Kharat, M., &amp; Patil, S. (2022). Machine Learning Approaches for Mental Health Detection on Social Media</a:t>
            </a:r>
            <a:r>
              <a:rPr b="1" i="0" lang="en-GB" sz="1300" u="none" cap="none" strike="noStrike">
                <a:solidFill>
                  <a:schemeClr val="accent6"/>
                </a:solidFill>
                <a:latin typeface="Courier New"/>
                <a:ea typeface="Courier New"/>
                <a:cs typeface="Courier New"/>
                <a:sym typeface="Courier New"/>
              </a:rPr>
              <a:t>: </a:t>
            </a:r>
            <a:r>
              <a:rPr b="0" i="0" lang="en-GB" sz="1300" u="none" cap="none" strike="noStrike">
                <a:solidFill>
                  <a:schemeClr val="accent6"/>
                </a:solidFill>
                <a:latin typeface="Courier New"/>
                <a:ea typeface="Courier New"/>
                <a:cs typeface="Courier New"/>
                <a:sym typeface="Courier New"/>
              </a:rPr>
              <a:t>A Systematic Review. </a:t>
            </a:r>
            <a:r>
              <a:rPr b="0" i="1" lang="en-GB" sz="1300" u="none" cap="none" strike="noStrike">
                <a:solidFill>
                  <a:schemeClr val="accent6"/>
                </a:solidFill>
                <a:latin typeface="Courier New"/>
                <a:ea typeface="Courier New"/>
                <a:cs typeface="Courier New"/>
                <a:sym typeface="Courier New"/>
              </a:rPr>
              <a:t>IEEE Access</a:t>
            </a:r>
            <a:r>
              <a:rPr b="0" i="0" lang="en-GB" sz="1300" u="none" cap="none" strike="noStrike">
                <a:solidFill>
                  <a:schemeClr val="accent6"/>
                </a:solidFill>
                <a:latin typeface="Courier New"/>
                <a:ea typeface="Courier New"/>
                <a:cs typeface="Courier New"/>
                <a:sym typeface="Courier New"/>
              </a:rPr>
              <a:t>, 10, 14376-14388.</a:t>
            </a:r>
            <a:endParaRPr b="0" i="0" sz="1300" u="none" cap="none" strike="noStrike">
              <a:solidFill>
                <a:schemeClr val="accent6"/>
              </a:solidFill>
              <a:latin typeface="Courier New"/>
              <a:ea typeface="Courier New"/>
              <a:cs typeface="Courier New"/>
              <a:sym typeface="Courier New"/>
            </a:endParaRPr>
          </a:p>
          <a:p>
            <a:pPr indent="-311150" lvl="0" marL="457200" marR="0" rtl="0" algn="l">
              <a:lnSpc>
                <a:spcPct val="100000"/>
              </a:lnSpc>
              <a:spcBef>
                <a:spcPts val="0"/>
              </a:spcBef>
              <a:spcAft>
                <a:spcPts val="0"/>
              </a:spcAft>
              <a:buClr>
                <a:schemeClr val="accent5"/>
              </a:buClr>
              <a:buSzPts val="1300"/>
              <a:buFont typeface="Courier New"/>
              <a:buChar char="➔"/>
            </a:pPr>
            <a:r>
              <a:rPr b="1" i="1" lang="en-GB" sz="1300" u="none" cap="none" strike="noStrike">
                <a:solidFill>
                  <a:schemeClr val="accent5"/>
                </a:solidFill>
                <a:latin typeface="Courier New"/>
                <a:ea typeface="Courier New"/>
                <a:cs typeface="Courier New"/>
                <a:sym typeface="Courier New"/>
              </a:rPr>
              <a:t>Nadeem, A. (2016). A Study of Depression Identification on Twitter.</a:t>
            </a:r>
            <a:r>
              <a:rPr b="1" i="0" lang="en-GB" sz="1300" u="none" cap="none" strike="noStrike">
                <a:solidFill>
                  <a:schemeClr val="accent6"/>
                </a:solidFill>
                <a:latin typeface="Courier New"/>
                <a:ea typeface="Courier New"/>
                <a:cs typeface="Courier New"/>
                <a:sym typeface="Courier New"/>
              </a:rPr>
              <a:t> </a:t>
            </a:r>
            <a:r>
              <a:rPr b="0" i="1" lang="en-GB" sz="1300" u="none" cap="none" strike="noStrike">
                <a:solidFill>
                  <a:schemeClr val="dk1"/>
                </a:solidFill>
                <a:latin typeface="Courier New"/>
                <a:ea typeface="Courier New"/>
                <a:cs typeface="Courier New"/>
                <a:sym typeface="Courier New"/>
              </a:rPr>
              <a:t>International Journal of Computer Applications</a:t>
            </a:r>
            <a:r>
              <a:rPr b="0" i="0" lang="en-GB" sz="1300" u="none" cap="none" strike="noStrike">
                <a:solidFill>
                  <a:schemeClr val="dk1"/>
                </a:solidFill>
                <a:latin typeface="Courier New"/>
                <a:ea typeface="Courier New"/>
                <a:cs typeface="Courier New"/>
                <a:sym typeface="Courier New"/>
              </a:rPr>
              <a:t>, 141(10), 24-28.</a:t>
            </a:r>
            <a:endParaRPr b="0" i="0" sz="1300" u="none" cap="none" strike="noStrike">
              <a:solidFill>
                <a:schemeClr val="dk1"/>
              </a:solidFill>
              <a:latin typeface="Courier New"/>
              <a:ea typeface="Courier New"/>
              <a:cs typeface="Courier New"/>
              <a:sym typeface="Courier New"/>
            </a:endParaRPr>
          </a:p>
          <a:p>
            <a:pPr indent="-311150" lvl="0" marL="457200" marR="0" rtl="0" algn="l">
              <a:lnSpc>
                <a:spcPct val="100000"/>
              </a:lnSpc>
              <a:spcBef>
                <a:spcPts val="0"/>
              </a:spcBef>
              <a:spcAft>
                <a:spcPts val="0"/>
              </a:spcAft>
              <a:buClr>
                <a:schemeClr val="accent5"/>
              </a:buClr>
              <a:buSzPts val="1300"/>
              <a:buFont typeface="Courier New"/>
              <a:buChar char="➔"/>
            </a:pPr>
            <a:r>
              <a:rPr b="1" i="1" lang="en-GB" sz="1300" u="none" cap="none" strike="noStrike">
                <a:solidFill>
                  <a:schemeClr val="accent5"/>
                </a:solidFill>
                <a:latin typeface="Courier New"/>
                <a:ea typeface="Courier New"/>
                <a:cs typeface="Courier New"/>
                <a:sym typeface="Courier New"/>
              </a:rPr>
              <a:t>AlSagri, A., &amp; Ykhlef, M. (2020). A Machine Learning-based Approach for Depression Detection in Social Media.</a:t>
            </a:r>
            <a:r>
              <a:rPr b="1" i="0" lang="en-GB" sz="1300" u="none" cap="none" strike="noStrike">
                <a:solidFill>
                  <a:schemeClr val="accent6"/>
                </a:solidFill>
                <a:latin typeface="Courier New"/>
                <a:ea typeface="Courier New"/>
                <a:cs typeface="Courier New"/>
                <a:sym typeface="Courier New"/>
              </a:rPr>
              <a:t> </a:t>
            </a:r>
            <a:r>
              <a:rPr b="0" i="1" lang="en-GB" sz="1300" u="none" cap="none" strike="noStrike">
                <a:solidFill>
                  <a:schemeClr val="dk1"/>
                </a:solidFill>
                <a:latin typeface="Courier New"/>
                <a:ea typeface="Courier New"/>
                <a:cs typeface="Courier New"/>
                <a:sym typeface="Courier New"/>
              </a:rPr>
              <a:t>Journal of King Saud University - Computer and Information Sciences</a:t>
            </a:r>
            <a:r>
              <a:rPr b="0" i="0" lang="en-GB" sz="1300" u="none" cap="none" strike="noStrike">
                <a:solidFill>
                  <a:schemeClr val="dk1"/>
                </a:solidFill>
                <a:latin typeface="Courier New"/>
                <a:ea typeface="Courier New"/>
                <a:cs typeface="Courier New"/>
                <a:sym typeface="Courier New"/>
              </a:rPr>
              <a:t>, 32(1), 60-66.</a:t>
            </a:r>
            <a:endParaRPr b="0" i="0" sz="1300" u="none" cap="none" strike="noStrike">
              <a:solidFill>
                <a:schemeClr val="dk1"/>
              </a:solidFill>
              <a:latin typeface="Courier New"/>
              <a:ea typeface="Courier New"/>
              <a:cs typeface="Courier New"/>
              <a:sym typeface="Courier New"/>
            </a:endParaRPr>
          </a:p>
          <a:p>
            <a:pPr indent="-311150" lvl="0" marL="457200" marR="0" rtl="0" algn="l">
              <a:lnSpc>
                <a:spcPct val="100000"/>
              </a:lnSpc>
              <a:spcBef>
                <a:spcPts val="0"/>
              </a:spcBef>
              <a:spcAft>
                <a:spcPts val="0"/>
              </a:spcAft>
              <a:buClr>
                <a:schemeClr val="accent5"/>
              </a:buClr>
              <a:buSzPts val="1300"/>
              <a:buFont typeface="Courier New"/>
              <a:buChar char="➔"/>
            </a:pPr>
            <a:r>
              <a:rPr b="1" i="1" lang="en-GB" sz="1300" u="none" cap="none" strike="noStrike">
                <a:solidFill>
                  <a:schemeClr val="accent5"/>
                </a:solidFill>
                <a:latin typeface="Courier New"/>
                <a:ea typeface="Courier New"/>
                <a:cs typeface="Courier New"/>
                <a:sym typeface="Courier New"/>
              </a:rPr>
              <a:t>Vaishnavi, A., Rani, A., &amp; Narayan, M. (2022). Application of Machine Learning Algorithms for Mental Health Prediction.</a:t>
            </a:r>
            <a:r>
              <a:rPr b="1" i="0" lang="en-GB" sz="1300" u="none" cap="none" strike="noStrike">
                <a:solidFill>
                  <a:schemeClr val="accent6"/>
                </a:solidFill>
                <a:latin typeface="Courier New"/>
                <a:ea typeface="Courier New"/>
                <a:cs typeface="Courier New"/>
                <a:sym typeface="Courier New"/>
              </a:rPr>
              <a:t> </a:t>
            </a:r>
            <a:r>
              <a:rPr b="0" i="1" lang="en-GB" sz="1300" u="none" cap="none" strike="noStrike">
                <a:solidFill>
                  <a:schemeClr val="dk1"/>
                </a:solidFill>
                <a:latin typeface="Courier New"/>
                <a:ea typeface="Courier New"/>
                <a:cs typeface="Courier New"/>
                <a:sym typeface="Courier New"/>
              </a:rPr>
              <a:t>International Journal of Data Science and Analytics</a:t>
            </a:r>
            <a:r>
              <a:rPr b="0" i="0" lang="en-GB" sz="1300" u="none" cap="none" strike="noStrike">
                <a:solidFill>
                  <a:schemeClr val="dk1"/>
                </a:solidFill>
                <a:latin typeface="Courier New"/>
                <a:ea typeface="Courier New"/>
                <a:cs typeface="Courier New"/>
                <a:sym typeface="Courier New"/>
              </a:rPr>
              <a:t>, 12(2), 175-192.</a:t>
            </a:r>
            <a:endParaRPr b="0" i="0" sz="1300" u="none" cap="none" strike="noStrike">
              <a:solidFill>
                <a:schemeClr val="dk1"/>
              </a:solidFill>
              <a:latin typeface="Courier New"/>
              <a:ea typeface="Courier New"/>
              <a:cs typeface="Courier New"/>
              <a:sym typeface="Courier New"/>
            </a:endParaRPr>
          </a:p>
          <a:p>
            <a:pPr indent="-311150" lvl="0" marL="457200" marR="0" rtl="0" algn="l">
              <a:lnSpc>
                <a:spcPct val="100000"/>
              </a:lnSpc>
              <a:spcBef>
                <a:spcPts val="0"/>
              </a:spcBef>
              <a:spcAft>
                <a:spcPts val="0"/>
              </a:spcAft>
              <a:buClr>
                <a:schemeClr val="accent5"/>
              </a:buClr>
              <a:buSzPts val="1300"/>
              <a:buFont typeface="Courier New"/>
              <a:buChar char="➔"/>
            </a:pPr>
            <a:r>
              <a:rPr b="1" i="1" lang="en-GB" sz="1300" u="none" cap="none" strike="noStrike">
                <a:solidFill>
                  <a:schemeClr val="accent5"/>
                </a:solidFill>
                <a:latin typeface="Courier New"/>
                <a:ea typeface="Courier New"/>
                <a:cs typeface="Courier New"/>
                <a:sym typeface="Courier New"/>
              </a:rPr>
              <a:t>Safa, M., Alshahrani, S., &amp; Abunadi, M. (2023). Ethical Considerations in Predicting Mental Health from Social Media</a:t>
            </a:r>
            <a:r>
              <a:rPr b="1" i="0" lang="en-GB" sz="1300" u="none" cap="none" strike="noStrike">
                <a:solidFill>
                  <a:schemeClr val="accent6"/>
                </a:solidFill>
                <a:latin typeface="Courier New"/>
                <a:ea typeface="Courier New"/>
                <a:cs typeface="Courier New"/>
                <a:sym typeface="Courier New"/>
              </a:rPr>
              <a:t>: </a:t>
            </a:r>
            <a:r>
              <a:rPr b="0" i="0" lang="en-GB" sz="1300" u="none" cap="none" strike="noStrike">
                <a:solidFill>
                  <a:schemeClr val="dk1"/>
                </a:solidFill>
                <a:latin typeface="Courier New"/>
                <a:ea typeface="Courier New"/>
                <a:cs typeface="Courier New"/>
                <a:sym typeface="Courier New"/>
              </a:rPr>
              <a:t>A Roadmap for Future Research. </a:t>
            </a:r>
            <a:r>
              <a:rPr b="0" i="1" lang="en-GB" sz="1300" u="none" cap="none" strike="noStrike">
                <a:solidFill>
                  <a:schemeClr val="dk1"/>
                </a:solidFill>
                <a:latin typeface="Courier New"/>
                <a:ea typeface="Courier New"/>
                <a:cs typeface="Courier New"/>
                <a:sym typeface="Courier New"/>
              </a:rPr>
              <a:t>Ethics and Information Technology</a:t>
            </a:r>
            <a:r>
              <a:rPr b="0" i="0" lang="en-GB" sz="1300" u="none" cap="none" strike="noStrike">
                <a:solidFill>
                  <a:schemeClr val="dk1"/>
                </a:solidFill>
                <a:latin typeface="Courier New"/>
                <a:ea typeface="Courier New"/>
                <a:cs typeface="Courier New"/>
                <a:sym typeface="Courier New"/>
              </a:rPr>
              <a:t>, 25(1), 15-29.</a:t>
            </a:r>
            <a:endParaRPr b="0" i="0" sz="1300" u="none" cap="none" strike="noStrike">
              <a:solidFill>
                <a:schemeClr val="dk1"/>
              </a:solidFill>
              <a:latin typeface="Courier New"/>
              <a:ea typeface="Courier New"/>
              <a:cs typeface="Courier New"/>
              <a:sym typeface="Courier New"/>
            </a:endParaRPr>
          </a:p>
          <a:p>
            <a:pPr indent="0" lvl="0" marL="457200" marR="0" rtl="0" algn="l">
              <a:lnSpc>
                <a:spcPct val="100000"/>
              </a:lnSpc>
              <a:spcBef>
                <a:spcPts val="0"/>
              </a:spcBef>
              <a:spcAft>
                <a:spcPts val="0"/>
              </a:spcAft>
              <a:buClr>
                <a:srgbClr val="000000"/>
              </a:buClr>
              <a:buSzPts val="1400"/>
              <a:buFont typeface="Arial"/>
              <a:buNone/>
            </a:pPr>
            <a:r>
              <a:t/>
            </a:r>
            <a:endParaRPr b="1" i="0" sz="1300" u="none" cap="none" strike="noStrike">
              <a:solidFill>
                <a:schemeClr val="accent6"/>
              </a:solidFill>
              <a:latin typeface="Courier New"/>
              <a:ea typeface="Courier New"/>
              <a:cs typeface="Courier New"/>
              <a:sym typeface="Courier New"/>
            </a:endParaRPr>
          </a:p>
        </p:txBody>
      </p:sp>
      <p:sp>
        <p:nvSpPr>
          <p:cNvPr id="566" name="Google Shape;566;p21"/>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567" name="Google Shape;567;p2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568" name="Google Shape;568;p21"/>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569" name="Google Shape;569;p21"/>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570" name="Google Shape;570;p21"/>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g31f4e3d3d99_0_253"/>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REFERENCES</a:t>
            </a:r>
            <a:endParaRPr b="1" sz="2900">
              <a:solidFill>
                <a:schemeClr val="accent5"/>
              </a:solidFill>
            </a:endParaRPr>
          </a:p>
        </p:txBody>
      </p:sp>
      <p:sp>
        <p:nvSpPr>
          <p:cNvPr id="576" name="Google Shape;576;g31f4e3d3d99_0_253"/>
          <p:cNvSpPr txBox="1"/>
          <p:nvPr/>
        </p:nvSpPr>
        <p:spPr>
          <a:xfrm>
            <a:off x="364025" y="794050"/>
            <a:ext cx="8520600" cy="36435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accent5"/>
              </a:buClr>
              <a:buSzPts val="1400"/>
              <a:buFont typeface="Courier New"/>
              <a:buChar char="➔"/>
            </a:pPr>
            <a:r>
              <a:rPr b="1" i="1" lang="en-GB" sz="1400" u="none" cap="none" strike="noStrike">
                <a:solidFill>
                  <a:schemeClr val="accent5"/>
                </a:solidFill>
                <a:latin typeface="Courier New"/>
                <a:ea typeface="Courier New"/>
                <a:cs typeface="Courier New"/>
                <a:sym typeface="Courier New"/>
              </a:rPr>
              <a:t>Single classifier vs. ensemble machine learning approaches for mental health prediction</a:t>
            </a:r>
            <a:r>
              <a:rPr b="0" i="0" lang="en-GB" sz="1400" u="none" cap="none" strike="noStrike">
                <a:solidFill>
                  <a:schemeClr val="accent6"/>
                </a:solidFill>
                <a:latin typeface="Courier New"/>
                <a:ea typeface="Courier New"/>
                <a:cs typeface="Courier New"/>
                <a:sym typeface="Courier New"/>
              </a:rPr>
              <a:t> </a:t>
            </a:r>
            <a:r>
              <a:rPr b="1" i="0" lang="en-GB" sz="1400" u="none" cap="none" strike="noStrike">
                <a:solidFill>
                  <a:schemeClr val="accent5"/>
                </a:solidFill>
                <a:latin typeface="Courier New"/>
                <a:ea typeface="Courier New"/>
                <a:cs typeface="Courier New"/>
                <a:sym typeface="Courier New"/>
              </a:rPr>
              <a:t>by </a:t>
            </a:r>
            <a:r>
              <a:rPr b="1" i="1" lang="en-GB" sz="1400" u="none" cap="none" strike="noStrike">
                <a:solidFill>
                  <a:schemeClr val="accent5"/>
                </a:solidFill>
                <a:latin typeface="Courier New"/>
                <a:ea typeface="Courier New"/>
                <a:cs typeface="Courier New"/>
                <a:sym typeface="Courier New"/>
              </a:rPr>
              <a:t>Dip Kumar Saha, Tuhin Hossain, Mejdl Safran, Sultan Al Farhood, M. F. Mridha, and Dunren Che</a:t>
            </a:r>
            <a:r>
              <a:rPr b="0" i="0" lang="en-GB" sz="1400" u="none" cap="none" strike="noStrike">
                <a:solidFill>
                  <a:schemeClr val="accent6"/>
                </a:solidFill>
                <a:latin typeface="Courier New"/>
                <a:ea typeface="Courier New"/>
                <a:cs typeface="Courier New"/>
                <a:sym typeface="Courier New"/>
              </a:rPr>
              <a:t> demonstrates that Gradient Boosting (88.80%) and Neural Networks (88.00%) outperform ensemble models (85.60%) for mental health issue prediction, based on survey data from OSMI.</a:t>
            </a:r>
            <a:endParaRPr b="0"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400" u="none" cap="none" strike="noStrike">
                <a:solidFill>
                  <a:schemeClr val="accent5"/>
                </a:solidFill>
                <a:latin typeface="Courier New"/>
                <a:ea typeface="Courier New"/>
                <a:cs typeface="Courier New"/>
                <a:sym typeface="Courier New"/>
              </a:rPr>
              <a:t>Ensemble of hybrid model-based technique for early detection of depression</a:t>
            </a:r>
            <a:r>
              <a:rPr b="0" i="0" lang="en-GB" sz="1400" u="none" cap="none" strike="noStrike">
                <a:solidFill>
                  <a:schemeClr val="accent6"/>
                </a:solidFill>
                <a:latin typeface="Courier New"/>
                <a:ea typeface="Courier New"/>
                <a:cs typeface="Courier New"/>
                <a:sym typeface="Courier New"/>
              </a:rPr>
              <a:t> </a:t>
            </a:r>
            <a:r>
              <a:rPr b="1" i="1" lang="en-GB" sz="1400" u="none" cap="none" strike="noStrike">
                <a:solidFill>
                  <a:schemeClr val="accent5"/>
                </a:solidFill>
                <a:latin typeface="Courier New"/>
                <a:ea typeface="Courier New"/>
                <a:cs typeface="Courier New"/>
                <a:sym typeface="Courier New"/>
              </a:rPr>
              <a:t>by  Konda Vaishnavi, U Nikitha Kamath, B Ashwath Rao, and N V Subba Reddy</a:t>
            </a:r>
            <a:r>
              <a:rPr b="0" i="0" lang="en-GB" sz="1400" u="none" cap="none" strike="noStrike">
                <a:solidFill>
                  <a:schemeClr val="accent6"/>
                </a:solidFill>
                <a:latin typeface="Courier New"/>
                <a:ea typeface="Courier New"/>
                <a:cs typeface="Courier New"/>
                <a:sym typeface="Courier New"/>
              </a:rPr>
              <a:t> introduces a hybrid SVM-MLP model with SMOTE for class balancing, achieving 99.39% accuracy and 99.51% F1-score, highlighting its efficacy in early depression detection.</a:t>
            </a:r>
            <a:endParaRPr b="0"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400" u="none" cap="none" strike="noStrike">
                <a:solidFill>
                  <a:schemeClr val="accent5"/>
                </a:solidFill>
                <a:latin typeface="Courier New"/>
                <a:ea typeface="Courier New"/>
                <a:cs typeface="Courier New"/>
                <a:sym typeface="Courier New"/>
              </a:rPr>
              <a:t>Survey of transformers and towards ensemble learning using transformers for NLP</a:t>
            </a:r>
            <a:r>
              <a:rPr b="0" i="0" lang="en-GB" sz="1400" u="none" cap="none" strike="noStrike">
                <a:solidFill>
                  <a:schemeClr val="accent6"/>
                </a:solidFill>
                <a:latin typeface="Courier New"/>
                <a:ea typeface="Courier New"/>
                <a:cs typeface="Courier New"/>
                <a:sym typeface="Courier New"/>
              </a:rPr>
              <a:t> </a:t>
            </a:r>
            <a:r>
              <a:rPr b="1" i="1" lang="en-GB" sz="1400" u="none" cap="none" strike="noStrike">
                <a:solidFill>
                  <a:schemeClr val="accent5"/>
                </a:solidFill>
                <a:latin typeface="Courier New"/>
                <a:ea typeface="Courier New"/>
                <a:cs typeface="Courier New"/>
                <a:sym typeface="Courier New"/>
              </a:rPr>
              <a:t>by  Hongzhi Zhang and M.Omair Shafiq</a:t>
            </a:r>
            <a:r>
              <a:rPr b="0" i="0" lang="en-GB" sz="1400" u="none" cap="none" strike="noStrike">
                <a:solidFill>
                  <a:schemeClr val="accent6"/>
                </a:solidFill>
                <a:latin typeface="Courier New"/>
                <a:ea typeface="Courier New"/>
                <a:cs typeface="Courier New"/>
                <a:sym typeface="Courier New"/>
              </a:rPr>
              <a:t> reviews transformer models and explores ensemble learning with transformers, showcasing their superior performance in NLP tasks like sentiment analysis and text generation.</a:t>
            </a:r>
            <a:endParaRPr b="0" i="0" sz="1400" u="none" cap="none" strike="noStrike">
              <a:solidFill>
                <a:srgbClr val="000000"/>
              </a:solidFill>
              <a:latin typeface="Arial"/>
              <a:ea typeface="Arial"/>
              <a:cs typeface="Arial"/>
              <a:sym typeface="Arial"/>
            </a:endParaRPr>
          </a:p>
        </p:txBody>
      </p:sp>
      <p:sp>
        <p:nvSpPr>
          <p:cNvPr id="577" name="Google Shape;577;g31f4e3d3d99_0_253"/>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578" name="Google Shape;578;g31f4e3d3d99_0_25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579" name="Google Shape;579;g31f4e3d3d99_0_253"/>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580" name="Google Shape;580;g31f4e3d3d99_0_253"/>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581" name="Google Shape;581;g31f4e3d3d99_0_253"/>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22"/>
          <p:cNvSpPr/>
          <p:nvPr/>
        </p:nvSpPr>
        <p:spPr>
          <a:xfrm>
            <a:off x="2273700" y="2063850"/>
            <a:ext cx="4596600" cy="1015800"/>
          </a:xfrm>
          <a:prstGeom prst="horizontalScroll">
            <a:avLst>
              <a:gd fmla="val 12500" name="adj"/>
            </a:avLst>
          </a:prstGeom>
          <a:gradFill>
            <a:gsLst>
              <a:gs pos="0">
                <a:srgbClr val="FFFFFF"/>
              </a:gs>
              <a:gs pos="100000">
                <a:srgbClr val="BEBEBE"/>
              </a:gs>
            </a:gsLst>
            <a:path path="circle">
              <a:fillToRect b="50%" l="50%" r="50%" t="50%"/>
            </a:path>
            <a:tileRect/>
          </a:gradFill>
          <a:ln cap="flat" cmpd="sng" w="19050">
            <a:solidFill>
              <a:srgbClr val="E0E0E0"/>
            </a:solidFill>
            <a:prstDash val="solid"/>
            <a:round/>
            <a:headEnd len="sm" w="sm" type="none"/>
            <a:tailEnd len="sm" w="sm" type="none"/>
          </a:ln>
          <a:effectLst>
            <a:outerShdw blurRad="142875" rotWithShape="0" algn="bl" dir="2400000" dist="266700">
              <a:srgbClr val="000000">
                <a:alpha val="4745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400"/>
              <a:buFont typeface="Arial"/>
              <a:buNone/>
            </a:pPr>
            <a:r>
              <a:rPr b="1" i="0" lang="en-GB" sz="3400" u="none" cap="none" strike="noStrike">
                <a:solidFill>
                  <a:srgbClr val="37474F"/>
                </a:solidFill>
                <a:latin typeface="Comic Sans MS"/>
                <a:ea typeface="Comic Sans MS"/>
                <a:cs typeface="Comic Sans MS"/>
                <a:sym typeface="Comic Sans MS"/>
              </a:rPr>
              <a:t>THANK YOU</a:t>
            </a:r>
            <a:endParaRPr b="0" i="0" sz="1400" u="none" cap="none" strike="noStrike">
              <a:solidFill>
                <a:srgbClr val="37474F"/>
              </a:solidFill>
              <a:latin typeface="Average"/>
              <a:ea typeface="Average"/>
              <a:cs typeface="Average"/>
              <a:sym typeface="Average"/>
            </a:endParaRPr>
          </a:p>
        </p:txBody>
      </p:sp>
      <p:sp>
        <p:nvSpPr>
          <p:cNvPr id="587" name="Google Shape;587;p22"/>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588" name="Google Shape;588;p2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589" name="Google Shape;589;p22"/>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590" name="Google Shape;590;p22"/>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591" name="Google Shape;591;p22"/>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g31f4e3d3d99_0_0"/>
          <p:cNvSpPr txBox="1"/>
          <p:nvPr>
            <p:ph idx="1" type="body"/>
          </p:nvPr>
        </p:nvSpPr>
        <p:spPr>
          <a:xfrm>
            <a:off x="311700" y="1169425"/>
            <a:ext cx="4482000" cy="3413700"/>
          </a:xfrm>
          <a:prstGeom prst="rect">
            <a:avLst/>
          </a:prstGeom>
          <a:noFill/>
          <a:ln>
            <a:noFill/>
          </a:ln>
        </p:spPr>
        <p:txBody>
          <a:bodyPr anchorCtr="0" anchor="t" bIns="91425" lIns="91425" spcFirstLastPara="1" rIns="91425" wrap="square" tIns="91425">
            <a:normAutofit lnSpcReduction="10000"/>
          </a:bodyPr>
          <a:lstStyle/>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Focus on text classification for the base model : </a:t>
            </a:r>
            <a:r>
              <a:rPr lang="en-GB" sz="1400">
                <a:solidFill>
                  <a:schemeClr val="dk1"/>
                </a:solidFill>
                <a:latin typeface="Courier New"/>
                <a:ea typeface="Courier New"/>
                <a:cs typeface="Courier New"/>
                <a:sym typeface="Courier New"/>
              </a:rPr>
              <a:t>Analyzing language patterns to classify posts related to mental health issues.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Impact of early detection : </a:t>
            </a:r>
            <a:r>
              <a:rPr lang="en-GB" sz="1400">
                <a:solidFill>
                  <a:schemeClr val="dk1"/>
                </a:solidFill>
                <a:latin typeface="Courier New"/>
                <a:ea typeface="Courier New"/>
                <a:cs typeface="Courier New"/>
                <a:sym typeface="Courier New"/>
              </a:rPr>
              <a:t>Can enable timely intervention and direct users to mental health support services.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Models used in the project : </a:t>
            </a:r>
            <a:r>
              <a:rPr lang="en-GB" sz="1400">
                <a:solidFill>
                  <a:schemeClr val="dk1"/>
                </a:solidFill>
                <a:latin typeface="Courier New"/>
                <a:ea typeface="Courier New"/>
                <a:cs typeface="Courier New"/>
                <a:sym typeface="Courier New"/>
              </a:rPr>
              <a:t>Techniques like Logistic Regression, XGBoost are applied for high accuracy. Ensemble Model using the  individual models is created to get higher accuracy and generalization.</a:t>
            </a:r>
            <a:endParaRPr sz="1400">
              <a:solidFill>
                <a:schemeClr val="dk1"/>
              </a:solidFill>
              <a:latin typeface="Courier New"/>
              <a:ea typeface="Courier New"/>
              <a:cs typeface="Courier New"/>
              <a:sym typeface="Courier New"/>
            </a:endParaRPr>
          </a:p>
          <a:p>
            <a:pPr indent="0" lvl="0" marL="457200" rtl="0" algn="l">
              <a:lnSpc>
                <a:spcPct val="100000"/>
              </a:lnSpc>
              <a:spcBef>
                <a:spcPts val="0"/>
              </a:spcBef>
              <a:spcAft>
                <a:spcPts val="0"/>
              </a:spcAft>
              <a:buSzPts val="1800"/>
              <a:buNone/>
            </a:pPr>
            <a:r>
              <a:t/>
            </a:r>
            <a:endParaRPr sz="1400">
              <a:solidFill>
                <a:schemeClr val="dk1"/>
              </a:solidFill>
              <a:latin typeface="Courier New"/>
              <a:ea typeface="Courier New"/>
              <a:cs typeface="Courier New"/>
              <a:sym typeface="Courier New"/>
            </a:endParaRPr>
          </a:p>
        </p:txBody>
      </p:sp>
      <p:sp>
        <p:nvSpPr>
          <p:cNvPr id="106" name="Google Shape;106;g31f4e3d3d99_0_0"/>
          <p:cNvSpPr txBox="1"/>
          <p:nvPr>
            <p:ph type="title"/>
          </p:nvPr>
        </p:nvSpPr>
        <p:spPr>
          <a:xfrm>
            <a:off x="4641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INTRODUCTION (CONTINUED)</a:t>
            </a:r>
            <a:endParaRPr b="1" sz="2900">
              <a:solidFill>
                <a:schemeClr val="accent5"/>
              </a:solidFill>
            </a:endParaRPr>
          </a:p>
        </p:txBody>
      </p:sp>
      <p:pic>
        <p:nvPicPr>
          <p:cNvPr descr="File:Artificial Intelligence &amp; AI &amp; Machine Learning - 30212411048 ..." id="107" name="Google Shape;107;g31f4e3d3d99_0_0"/>
          <p:cNvPicPr preferRelativeResize="0"/>
          <p:nvPr/>
        </p:nvPicPr>
        <p:blipFill rotWithShape="1">
          <a:blip r:embed="rId3">
            <a:alphaModFix/>
          </a:blip>
          <a:srcRect b="0" l="0" r="0" t="0"/>
          <a:stretch/>
        </p:blipFill>
        <p:spPr>
          <a:xfrm>
            <a:off x="4899250" y="1169400"/>
            <a:ext cx="4057125" cy="3413752"/>
          </a:xfrm>
          <a:prstGeom prst="rect">
            <a:avLst/>
          </a:prstGeom>
          <a:noFill/>
          <a:ln>
            <a:noFill/>
          </a:ln>
          <a:effectLst>
            <a:outerShdw blurRad="342900" rotWithShape="0" algn="bl" dir="8580000" dist="180975">
              <a:srgbClr val="000000">
                <a:alpha val="48627"/>
              </a:srgbClr>
            </a:outerShdw>
          </a:effectLst>
        </p:spPr>
      </p:pic>
      <p:sp>
        <p:nvSpPr>
          <p:cNvPr id="108" name="Google Shape;108;g31f4e3d3d99_0_0"/>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09" name="Google Shape;109;g31f4e3d3d99_0_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10" name="Google Shape;110;g31f4e3d3d99_0_0"/>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111" name="Google Shape;111;g31f4e3d3d99_0_0"/>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12" name="Google Shape;112;g31f4e3d3d99_0_0"/>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8"/>
          <p:cNvSpPr txBox="1"/>
          <p:nvPr>
            <p:ph idx="1" type="body"/>
          </p:nvPr>
        </p:nvSpPr>
        <p:spPr>
          <a:xfrm>
            <a:off x="311700" y="600075"/>
            <a:ext cx="4939800" cy="40668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Rising prevalence of mental health disorders</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Increasing cases of depression, anxiety, PTSD, and other mental health issues globally.</a:t>
            </a:r>
            <a:endParaRPr b="1"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Challenges in early detection : </a:t>
            </a:r>
            <a:r>
              <a:rPr lang="en-GB" sz="1300">
                <a:solidFill>
                  <a:schemeClr val="dk1"/>
                </a:solidFill>
                <a:latin typeface="Courier New"/>
                <a:ea typeface="Courier New"/>
                <a:cs typeface="Courier New"/>
                <a:sym typeface="Courier New"/>
              </a:rPr>
              <a:t>Mental health problems are often undiagnosed until advanced stages, limiting timely intervention.</a:t>
            </a:r>
            <a:endParaRPr b="1"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Vast amount of unstructured social media data : </a:t>
            </a:r>
            <a:r>
              <a:rPr lang="en-GB" sz="1300">
                <a:solidFill>
                  <a:schemeClr val="dk1"/>
                </a:solidFill>
                <a:latin typeface="Courier New"/>
                <a:ea typeface="Courier New"/>
                <a:cs typeface="Courier New"/>
                <a:sym typeface="Courier New"/>
              </a:rPr>
              <a:t>Social media platforms generate large volumes of text that can indicate mental health struggles.</a:t>
            </a:r>
            <a:endParaRPr b="1"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Need for efficient detection methods : </a:t>
            </a:r>
            <a:r>
              <a:rPr lang="en-GB" sz="1300">
                <a:solidFill>
                  <a:schemeClr val="dk1"/>
                </a:solidFill>
                <a:latin typeface="Courier New"/>
                <a:ea typeface="Courier New"/>
                <a:cs typeface="Courier New"/>
                <a:sym typeface="Courier New"/>
              </a:rPr>
              <a:t>Manual analysis of social media posts is time-consuming; automation using machine learning is essential.</a:t>
            </a:r>
            <a:endParaRPr b="1"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Goal : </a:t>
            </a:r>
            <a:r>
              <a:rPr lang="en-GB" sz="1300">
                <a:solidFill>
                  <a:schemeClr val="dk1"/>
                </a:solidFill>
                <a:latin typeface="Courier New"/>
                <a:ea typeface="Courier New"/>
                <a:cs typeface="Courier New"/>
                <a:sym typeface="Courier New"/>
              </a:rPr>
              <a:t>To develop a system that accurately classifies social media posts based on mental health disorders</a:t>
            </a:r>
            <a:r>
              <a:rPr b="1" lang="en-GB" sz="1300">
                <a:solidFill>
                  <a:schemeClr val="dk1"/>
                </a:solidFill>
                <a:latin typeface="Courier New"/>
                <a:ea typeface="Courier New"/>
                <a:cs typeface="Courier New"/>
                <a:sym typeface="Courier New"/>
              </a:rPr>
              <a:t>.</a:t>
            </a:r>
            <a:endParaRPr b="1" sz="1300">
              <a:solidFill>
                <a:schemeClr val="dk1"/>
              </a:solidFill>
              <a:latin typeface="Courier New"/>
              <a:ea typeface="Courier New"/>
              <a:cs typeface="Courier New"/>
              <a:sym typeface="Courier New"/>
            </a:endParaRPr>
          </a:p>
        </p:txBody>
      </p:sp>
      <p:sp>
        <p:nvSpPr>
          <p:cNvPr id="118" name="Google Shape;118;p8"/>
          <p:cNvSpPr txBox="1"/>
          <p:nvPr>
            <p:ph type="title"/>
          </p:nvPr>
        </p:nvSpPr>
        <p:spPr>
          <a:xfrm>
            <a:off x="4641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n-GB" sz="2900">
                <a:solidFill>
                  <a:schemeClr val="accent5"/>
                </a:solidFill>
              </a:rPr>
              <a:t>PROBLEM DEFINITION</a:t>
            </a:r>
            <a:endParaRPr sz="2900">
              <a:solidFill>
                <a:schemeClr val="accent5"/>
              </a:solidFill>
            </a:endParaRPr>
          </a:p>
        </p:txBody>
      </p:sp>
      <p:pic>
        <p:nvPicPr>
          <p:cNvPr descr="FORSCOM/USARC host Cyber Security Expo" id="119" name="Google Shape;119;p8"/>
          <p:cNvPicPr preferRelativeResize="0"/>
          <p:nvPr/>
        </p:nvPicPr>
        <p:blipFill rotWithShape="1">
          <a:blip r:embed="rId3">
            <a:alphaModFix/>
          </a:blip>
          <a:srcRect b="0" l="0" r="0" t="0"/>
          <a:stretch/>
        </p:blipFill>
        <p:spPr>
          <a:xfrm>
            <a:off x="5197925" y="1424975"/>
            <a:ext cx="3634376" cy="2416998"/>
          </a:xfrm>
          <a:prstGeom prst="rect">
            <a:avLst/>
          </a:prstGeom>
          <a:noFill/>
          <a:ln>
            <a:noFill/>
          </a:ln>
          <a:effectLst>
            <a:outerShdw blurRad="485775" rotWithShape="0" algn="bl" dir="7800000" dist="209550">
              <a:srgbClr val="000000">
                <a:alpha val="47843"/>
              </a:srgbClr>
            </a:outerShdw>
          </a:effectLst>
        </p:spPr>
      </p:pic>
      <p:sp>
        <p:nvSpPr>
          <p:cNvPr id="120" name="Google Shape;120;p8"/>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21" name="Google Shape;121;p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22" name="Google Shape;122;p8"/>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123" name="Google Shape;123;p8"/>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24" name="Google Shape;124;p8"/>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31f4e3d3d99_0_57"/>
          <p:cNvSpPr txBox="1"/>
          <p:nvPr>
            <p:ph idx="1" type="body"/>
          </p:nvPr>
        </p:nvSpPr>
        <p:spPr>
          <a:xfrm>
            <a:off x="311700" y="617875"/>
            <a:ext cx="8662500" cy="43308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120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Use technology to assist mental health professionals and enhance public health awareness by implementing different features in a single application</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Implement text analysis</a:t>
            </a:r>
            <a:r>
              <a:rPr lang="en-GB" sz="1300">
                <a:solidFill>
                  <a:schemeClr val="accent6"/>
                </a:solidFill>
                <a:latin typeface="Courier New"/>
                <a:ea typeface="Courier New"/>
                <a:cs typeface="Courier New"/>
                <a:sym typeface="Courier New"/>
              </a:rPr>
              <a:t> to detect mental health concerns from user inputs.</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Develop an image analysis</a:t>
            </a:r>
            <a:r>
              <a:rPr lang="en-GB" sz="1300">
                <a:solidFill>
                  <a:schemeClr val="accent6"/>
                </a:solidFill>
                <a:latin typeface="Courier New"/>
                <a:ea typeface="Courier New"/>
                <a:cs typeface="Courier New"/>
                <a:sym typeface="Courier New"/>
              </a:rPr>
              <a:t> system for text extraction, facial expression recognition, and gesture analysis.</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Create a </a:t>
            </a:r>
            <a:r>
              <a:rPr b="1" i="1" lang="en-GB" sz="1300">
                <a:solidFill>
                  <a:schemeClr val="accent5"/>
                </a:solidFill>
                <a:latin typeface="Courier New"/>
                <a:ea typeface="Courier New"/>
                <a:cs typeface="Courier New"/>
                <a:sym typeface="Courier New"/>
              </a:rPr>
              <a:t>video analysis module</a:t>
            </a:r>
            <a:r>
              <a:rPr lang="en-GB" sz="1300">
                <a:solidFill>
                  <a:schemeClr val="accent6"/>
                </a:solidFill>
                <a:latin typeface="Courier New"/>
                <a:ea typeface="Courier New"/>
                <a:cs typeface="Courier New"/>
                <a:sym typeface="Courier New"/>
              </a:rPr>
              <a:t> for converting video to audio, extracting text, and recognizing expressions.</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Incorporate </a:t>
            </a:r>
            <a:r>
              <a:rPr b="1" i="1" lang="en-GB" sz="1300">
                <a:solidFill>
                  <a:schemeClr val="accent5"/>
                </a:solidFill>
                <a:latin typeface="Courier New"/>
                <a:ea typeface="Courier New"/>
                <a:cs typeface="Courier New"/>
                <a:sym typeface="Courier New"/>
              </a:rPr>
              <a:t>image captioning</a:t>
            </a:r>
            <a:r>
              <a:rPr lang="en-GB" sz="1300">
                <a:solidFill>
                  <a:schemeClr val="accent6"/>
                </a:solidFill>
                <a:latin typeface="Courier New"/>
                <a:ea typeface="Courier New"/>
                <a:cs typeface="Courier New"/>
                <a:sym typeface="Courier New"/>
              </a:rPr>
              <a:t> using transformers to contribute to mental wellbeing insights.</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Build a system to </a:t>
            </a:r>
            <a:r>
              <a:rPr b="1" i="1" lang="en-GB" sz="1300">
                <a:solidFill>
                  <a:schemeClr val="accent5"/>
                </a:solidFill>
                <a:latin typeface="Courier New"/>
                <a:ea typeface="Courier New"/>
                <a:cs typeface="Courier New"/>
                <a:sym typeface="Courier New"/>
              </a:rPr>
              <a:t>fetch and analyze Reddit and Twitter user posts</a:t>
            </a:r>
            <a:r>
              <a:rPr lang="en-GB" sz="1300">
                <a:solidFill>
                  <a:schemeClr val="accent6"/>
                </a:solidFill>
                <a:latin typeface="Courier New"/>
                <a:ea typeface="Courier New"/>
                <a:cs typeface="Courier New"/>
                <a:sym typeface="Courier New"/>
              </a:rPr>
              <a:t> for mental health classification.</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Enable </a:t>
            </a:r>
            <a:r>
              <a:rPr b="1" i="1" lang="en-GB" sz="1300">
                <a:solidFill>
                  <a:schemeClr val="accent5"/>
                </a:solidFill>
                <a:latin typeface="Courier New"/>
                <a:ea typeface="Courier New"/>
                <a:cs typeface="Courier New"/>
                <a:sym typeface="Courier New"/>
              </a:rPr>
              <a:t>multilingual analysis</a:t>
            </a:r>
            <a:r>
              <a:rPr lang="en-GB" sz="1300">
                <a:solidFill>
                  <a:schemeClr val="accent6"/>
                </a:solidFill>
                <a:latin typeface="Courier New"/>
                <a:ea typeface="Courier New"/>
                <a:cs typeface="Courier New"/>
                <a:sym typeface="Courier New"/>
              </a:rPr>
              <a:t> by translating non-English content to English.</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Use generative AI to </a:t>
            </a:r>
            <a:r>
              <a:rPr b="1" i="1" lang="en-GB" sz="1300">
                <a:solidFill>
                  <a:schemeClr val="accent5"/>
                </a:solidFill>
                <a:latin typeface="Courier New"/>
                <a:ea typeface="Courier New"/>
                <a:cs typeface="Courier New"/>
                <a:sym typeface="Courier New"/>
              </a:rPr>
              <a:t>map mental health classifications to Ryff's Scale</a:t>
            </a:r>
            <a:r>
              <a:rPr lang="en-GB" sz="1300">
                <a:solidFill>
                  <a:schemeClr val="accent6"/>
                </a:solidFill>
                <a:latin typeface="Courier New"/>
                <a:ea typeface="Courier New"/>
                <a:cs typeface="Courier New"/>
                <a:sym typeface="Courier New"/>
              </a:rPr>
              <a:t> of Psychological Well Being.</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Provide </a:t>
            </a:r>
            <a:r>
              <a:rPr b="1" i="1" lang="en-GB" sz="1300">
                <a:solidFill>
                  <a:schemeClr val="accent5"/>
                </a:solidFill>
                <a:latin typeface="Courier New"/>
                <a:ea typeface="Courier New"/>
                <a:cs typeface="Courier New"/>
                <a:sym typeface="Courier New"/>
              </a:rPr>
              <a:t>data visualization</a:t>
            </a:r>
            <a:r>
              <a:rPr lang="en-GB" sz="1300">
                <a:solidFill>
                  <a:schemeClr val="accent6"/>
                </a:solidFill>
                <a:latin typeface="Courier New"/>
                <a:ea typeface="Courier New"/>
                <a:cs typeface="Courier New"/>
                <a:sym typeface="Courier New"/>
              </a:rPr>
              <a:t> for emotional trends and post analysis.</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Develop an </a:t>
            </a:r>
            <a:r>
              <a:rPr b="1" i="1" lang="en-GB" sz="1300">
                <a:solidFill>
                  <a:schemeClr val="accent5"/>
                </a:solidFill>
                <a:latin typeface="Courier New"/>
                <a:ea typeface="Courier New"/>
                <a:cs typeface="Courier New"/>
                <a:sym typeface="Courier New"/>
              </a:rPr>
              <a:t>ensemble model with multiple algorithms</a:t>
            </a:r>
            <a:r>
              <a:rPr lang="en-GB" sz="1300">
                <a:solidFill>
                  <a:schemeClr val="accent6"/>
                </a:solidFill>
                <a:latin typeface="Courier New"/>
                <a:ea typeface="Courier New"/>
                <a:cs typeface="Courier New"/>
                <a:sym typeface="Courier New"/>
              </a:rPr>
              <a:t> for robust mental health classification.</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Integrate a feature to </a:t>
            </a:r>
            <a:r>
              <a:rPr b="1" i="1" lang="en-GB" sz="1300">
                <a:solidFill>
                  <a:schemeClr val="accent5"/>
                </a:solidFill>
                <a:latin typeface="Courier New"/>
                <a:ea typeface="Courier New"/>
                <a:cs typeface="Courier New"/>
                <a:sym typeface="Courier New"/>
              </a:rPr>
              <a:t>retrain the model with user-provided data</a:t>
            </a:r>
            <a:r>
              <a:rPr lang="en-GB" sz="1300">
                <a:solidFill>
                  <a:schemeClr val="accent6"/>
                </a:solidFill>
                <a:latin typeface="Courier New"/>
                <a:ea typeface="Courier New"/>
                <a:cs typeface="Courier New"/>
                <a:sym typeface="Courier New"/>
              </a:rPr>
              <a:t> for continuous improvement.</a:t>
            </a:r>
            <a:endParaRPr b="1" i="1" sz="1300">
              <a:solidFill>
                <a:schemeClr val="accent6"/>
              </a:solidFill>
              <a:latin typeface="Courier New"/>
              <a:ea typeface="Courier New"/>
              <a:cs typeface="Courier New"/>
              <a:sym typeface="Courier New"/>
            </a:endParaRPr>
          </a:p>
        </p:txBody>
      </p:sp>
      <p:sp>
        <p:nvSpPr>
          <p:cNvPr id="130" name="Google Shape;130;g31f4e3d3d99_0_57"/>
          <p:cNvSpPr txBox="1"/>
          <p:nvPr>
            <p:ph type="title"/>
          </p:nvPr>
        </p:nvSpPr>
        <p:spPr>
          <a:xfrm>
            <a:off x="4641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OUR CONTRIBUTION AND UNIQUENESS OF PROJECT </a:t>
            </a:r>
            <a:endParaRPr b="1" sz="2900">
              <a:solidFill>
                <a:schemeClr val="accent5"/>
              </a:solidFill>
            </a:endParaRPr>
          </a:p>
        </p:txBody>
      </p:sp>
      <p:sp>
        <p:nvSpPr>
          <p:cNvPr id="131" name="Google Shape;131;g31f4e3d3d99_0_57"/>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32" name="Google Shape;132;g31f4e3d3d99_0_5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33" name="Google Shape;133;g31f4e3d3d99_0_57"/>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134" name="Google Shape;134;g31f4e3d3d99_0_57"/>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35" name="Google Shape;135;g31f4e3d3d99_0_57"/>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6"/>
          <p:cNvSpPr txBox="1"/>
          <p:nvPr>
            <p:ph type="title"/>
          </p:nvPr>
        </p:nvSpPr>
        <p:spPr>
          <a:xfrm>
            <a:off x="4641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n-GB" sz="2900">
                <a:solidFill>
                  <a:schemeClr val="accent5"/>
                </a:solidFill>
              </a:rPr>
              <a:t>RESEARCH WORK</a:t>
            </a:r>
            <a:endParaRPr sz="2900">
              <a:solidFill>
                <a:schemeClr val="accent5"/>
              </a:solidFill>
            </a:endParaRPr>
          </a:p>
        </p:txBody>
      </p:sp>
      <p:sp>
        <p:nvSpPr>
          <p:cNvPr id="141" name="Google Shape;141;p6"/>
          <p:cNvSpPr txBox="1"/>
          <p:nvPr>
            <p:ph idx="1" type="body"/>
          </p:nvPr>
        </p:nvSpPr>
        <p:spPr>
          <a:xfrm>
            <a:off x="311700" y="634950"/>
            <a:ext cx="4810800" cy="42024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20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Social media and mental health research</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Explored studies on how social media data can reveal mental health conditions.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Key study by Choudhury et al. (2013)</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Showed the predictive power of Twitter data in identifying depression through linguistic patterns.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Guntuku et al. (2017) review</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Synthesized various approaches to detecting mental illness using sentiment analysis on social platforms.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Mathur et al. (2022) systematic review</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Highlighted the success of machine learning techniques in detecting disorders like depression and anxiety.</a:t>
            </a:r>
            <a:endParaRPr sz="1400">
              <a:solidFill>
                <a:schemeClr val="dk1"/>
              </a:solidFill>
              <a:latin typeface="Courier New"/>
              <a:ea typeface="Courier New"/>
              <a:cs typeface="Courier New"/>
              <a:sym typeface="Courier New"/>
            </a:endParaRPr>
          </a:p>
        </p:txBody>
      </p:sp>
      <p:pic>
        <p:nvPicPr>
          <p:cNvPr descr="File:Network visualisation incorporating sentiment analysis of the ..." id="142" name="Google Shape;142;p6"/>
          <p:cNvPicPr preferRelativeResize="0"/>
          <p:nvPr/>
        </p:nvPicPr>
        <p:blipFill rotWithShape="1">
          <a:blip r:embed="rId3">
            <a:alphaModFix/>
          </a:blip>
          <a:srcRect b="0" l="0" r="0" t="0"/>
          <a:stretch/>
        </p:blipFill>
        <p:spPr>
          <a:xfrm>
            <a:off x="5274900" y="1143425"/>
            <a:ext cx="3716701" cy="2892058"/>
          </a:xfrm>
          <a:prstGeom prst="rect">
            <a:avLst/>
          </a:prstGeom>
          <a:noFill/>
          <a:ln>
            <a:noFill/>
          </a:ln>
          <a:effectLst>
            <a:outerShdw blurRad="485775" rotWithShape="0" algn="bl" dir="7800000" dist="209550">
              <a:srgbClr val="000000">
                <a:alpha val="47843"/>
              </a:srgbClr>
            </a:outerShdw>
          </a:effectLst>
        </p:spPr>
      </p:pic>
      <p:sp>
        <p:nvSpPr>
          <p:cNvPr id="143" name="Google Shape;143;p6"/>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44" name="Google Shape;144;p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45" name="Google Shape;145;p6"/>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146" name="Google Shape;146;p6"/>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47" name="Google Shape;147;p6"/>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7"/>
          <p:cNvSpPr txBox="1"/>
          <p:nvPr>
            <p:ph idx="1" type="body"/>
          </p:nvPr>
        </p:nvSpPr>
        <p:spPr>
          <a:xfrm>
            <a:off x="311700" y="656650"/>
            <a:ext cx="4798800" cy="42801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Nadeem (2016) study on Twitter</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Demonstrated the potential of text analysis to identify at-risk individuals based on emotional cues in tweets.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Al Sagri and Ykhlef (2020) approach</a:t>
            </a:r>
            <a:br>
              <a:rPr b="1" lang="en-GB" sz="1400">
                <a:solidFill>
                  <a:schemeClr val="accent6"/>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Combined linguistic and behavioral features for more accurate depression detection on Twitter.</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Recent study by Vaishnavi et al. (2022)</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Comparative analysis of algorithms to identify mental health conditions from social media posts.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Ethical considerations by Safa et al. (2023)</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Addressed data privacy challenges in mental health detection research using social media data.</a:t>
            </a:r>
            <a:endParaRPr sz="1400">
              <a:solidFill>
                <a:schemeClr val="dk1"/>
              </a:solidFill>
              <a:latin typeface="Courier New"/>
              <a:ea typeface="Courier New"/>
              <a:cs typeface="Courier New"/>
              <a:sym typeface="Courier New"/>
            </a:endParaRPr>
          </a:p>
        </p:txBody>
      </p:sp>
      <p:sp>
        <p:nvSpPr>
          <p:cNvPr id="153" name="Google Shape;153;p7"/>
          <p:cNvSpPr txBox="1"/>
          <p:nvPr>
            <p:ph type="title"/>
          </p:nvPr>
        </p:nvSpPr>
        <p:spPr>
          <a:xfrm>
            <a:off x="4641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n-GB" sz="2900">
                <a:solidFill>
                  <a:schemeClr val="accent5"/>
                </a:solidFill>
              </a:rPr>
              <a:t>RESEARCH WORK (CONTINUED)</a:t>
            </a:r>
            <a:endParaRPr sz="2900">
              <a:solidFill>
                <a:schemeClr val="accent5"/>
              </a:solidFill>
            </a:endParaRPr>
          </a:p>
        </p:txBody>
      </p:sp>
      <p:pic>
        <p:nvPicPr>
          <p:cNvPr descr="Crawdad Network - Reuters coverage, September 11 2001, 11a… | Flickr" id="154" name="Google Shape;154;p7"/>
          <p:cNvPicPr preferRelativeResize="0"/>
          <p:nvPr/>
        </p:nvPicPr>
        <p:blipFill rotWithShape="1">
          <a:blip r:embed="rId3">
            <a:alphaModFix/>
          </a:blip>
          <a:srcRect b="0" l="0" r="0" t="0"/>
          <a:stretch/>
        </p:blipFill>
        <p:spPr>
          <a:xfrm>
            <a:off x="5227675" y="1386213"/>
            <a:ext cx="3728700" cy="2371071"/>
          </a:xfrm>
          <a:prstGeom prst="rect">
            <a:avLst/>
          </a:prstGeom>
          <a:noFill/>
          <a:ln>
            <a:noFill/>
          </a:ln>
          <a:effectLst>
            <a:outerShdw blurRad="485775" rotWithShape="0" algn="bl" dir="7200000" dist="209550">
              <a:srgbClr val="000000">
                <a:alpha val="47843"/>
              </a:srgbClr>
            </a:outerShdw>
          </a:effectLst>
        </p:spPr>
      </p:pic>
      <p:sp>
        <p:nvSpPr>
          <p:cNvPr id="155" name="Google Shape;155;p7"/>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56" name="Google Shape;156;p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57" name="Google Shape;157;p7"/>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158" name="Google Shape;158;p7"/>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59" name="Google Shape;159;p7"/>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